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44"/>
  </p:notesMasterIdLst>
  <p:sldIdLst>
    <p:sldId id="256" r:id="rId3"/>
    <p:sldId id="259" r:id="rId4"/>
    <p:sldId id="257" r:id="rId5"/>
    <p:sldId id="261" r:id="rId6"/>
    <p:sldId id="262" r:id="rId7"/>
    <p:sldId id="305" r:id="rId8"/>
    <p:sldId id="264" r:id="rId9"/>
    <p:sldId id="306" r:id="rId10"/>
    <p:sldId id="263" r:id="rId11"/>
    <p:sldId id="271" r:id="rId12"/>
    <p:sldId id="307" r:id="rId13"/>
    <p:sldId id="314" r:id="rId14"/>
    <p:sldId id="310" r:id="rId15"/>
    <p:sldId id="309" r:id="rId16"/>
    <p:sldId id="315" r:id="rId17"/>
    <p:sldId id="312" r:id="rId18"/>
    <p:sldId id="316" r:id="rId19"/>
    <p:sldId id="296" r:id="rId20"/>
    <p:sldId id="317" r:id="rId21"/>
    <p:sldId id="272" r:id="rId22"/>
    <p:sldId id="318" r:id="rId23"/>
    <p:sldId id="282" r:id="rId24"/>
    <p:sldId id="327" r:id="rId25"/>
    <p:sldId id="328" r:id="rId26"/>
    <p:sldId id="326" r:id="rId27"/>
    <p:sldId id="322" r:id="rId28"/>
    <p:sldId id="323" r:id="rId29"/>
    <p:sldId id="329" r:id="rId30"/>
    <p:sldId id="330" r:id="rId31"/>
    <p:sldId id="324" r:id="rId32"/>
    <p:sldId id="325" r:id="rId33"/>
    <p:sldId id="335" r:id="rId34"/>
    <p:sldId id="331" r:id="rId35"/>
    <p:sldId id="332" r:id="rId36"/>
    <p:sldId id="333" r:id="rId37"/>
    <p:sldId id="334" r:id="rId38"/>
    <p:sldId id="319" r:id="rId39"/>
    <p:sldId id="280" r:id="rId40"/>
    <p:sldId id="320" r:id="rId41"/>
    <p:sldId id="321" r:id="rId42"/>
    <p:sldId id="285" r:id="rId43"/>
  </p:sldIdLst>
  <p:sldSz cx="9144000" cy="5143500" type="screen16x9"/>
  <p:notesSz cx="6858000" cy="9144000"/>
  <p:embeddedFontLst>
    <p:embeddedFont>
      <p:font typeface="Montserrat" panose="00000500000000000000" pitchFamily="2" charset="0"/>
      <p:regular r:id="rId45"/>
      <p:bold r:id="rId46"/>
      <p:italic r:id="rId47"/>
      <p:boldItalic r:id="rId48"/>
    </p:embeddedFont>
    <p:embeddedFont>
      <p:font typeface="Montserrat ExtraBold" panose="00000900000000000000" pitchFamily="2" charset="0"/>
      <p:bold r:id="rId49"/>
      <p:boldItalic r:id="rId50"/>
    </p:embeddedFont>
    <p:embeddedFont>
      <p:font typeface="Montserrat ExtraLight" panose="00000300000000000000" pitchFamily="2" charset="0"/>
      <p:regular r:id="rId51"/>
      <p:bold r:id="rId52"/>
      <p:italic r:id="rId53"/>
      <p:boldItalic r:id="rId54"/>
    </p:embeddedFont>
    <p:embeddedFont>
      <p:font typeface="Proxima Nova" panose="020B0604020202020204" charset="0"/>
      <p:regular r:id="rId55"/>
      <p:bold r:id="rId56"/>
      <p:italic r:id="rId57"/>
      <p:boldItalic r:id="rId58"/>
    </p:embeddedFont>
    <p:embeddedFont>
      <p:font typeface="Proxima Nova Semibold" panose="020B0604020202020204" charset="0"/>
      <p:regular r:id="rId59"/>
      <p:bold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333D"/>
    <a:srgbClr val="933D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FA732F-1D25-4C15-8592-93B8E78B1B07}">
  <a:tblStyle styleId="{04FA732F-1D25-4C15-8592-93B8E78B1B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9049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2049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013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653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9232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799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6968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5"/>
        <p:cNvGrpSpPr/>
        <p:nvPr/>
      </p:nvGrpSpPr>
      <p:grpSpPr>
        <a:xfrm>
          <a:off x="0" y="0"/>
          <a:ext cx="0" cy="0"/>
          <a:chOff x="0" y="0"/>
          <a:chExt cx="0" cy="0"/>
        </a:xfrm>
      </p:grpSpPr>
      <p:sp>
        <p:nvSpPr>
          <p:cNvPr id="10046" name="Google Shape;10046;g7f9262ee2f_0_20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7" name="Google Shape;10047;g7f9262ee2f_0_20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5251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271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988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573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57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379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693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873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5831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805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293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42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209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501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548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240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3028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515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73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4092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5402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1" r:id="rId8"/>
    <p:sldLayoutId id="2147483663" r:id="rId9"/>
    <p:sldLayoutId id="2147483664" r:id="rId10"/>
    <p:sldLayoutId id="2147483667" r:id="rId11"/>
    <p:sldLayoutId id="2147483668" r:id="rId12"/>
    <p:sldLayoutId id="2147483675" r:id="rId13"/>
    <p:sldLayoutId id="2147483678" r:id="rId1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youtube.com/" TargetMode="External"/><Relationship Id="rId7" Type="http://schemas.openxmlformats.org/officeDocument/2006/relationships/hyperlink" Target="https://slidesgo.com/theme/web-project-proposal"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hyperlink" Target="https://www.google.com/search?q=backened+design+logo&amp;tbm=isch&amp;ved=2ahUKEwjD34K-1470AhVKfCsKHYaoCsQQ2-cCegQIABAA&amp;oq=backened+design+logo&amp;gs_lcp=CgNpbWcQAzoHCCMQ7wMQJzoGCAAQBxAeOggIABAIEAcQHlCJDVj1IWC1JGgBcAB4AIABf4gBswqSAQQwLjExmAEAoAEBqgELZ3dzLXdpei1pbWfAAQE&amp;sclient=img&amp;ei=HjKMYcPYGcr4rQGG0aqgDA&amp;bih=746&amp;biw=1536&amp;rlz=1C1JZAP_enBD933BD933#imgrc=x06mMXiaM6wrSM&amp;imgdii=noq6n2SqJLtlBM" TargetMode="External"/><Relationship Id="rId5" Type="http://schemas.openxmlformats.org/officeDocument/2006/relationships/hyperlink" Target="http://www.quora.com/" TargetMode="External"/><Relationship Id="rId4" Type="http://schemas.openxmlformats.org/officeDocument/2006/relationships/hyperlink" Target="https://app.creately.com/"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ONLINE COURSE</a:t>
            </a:r>
            <a:endParaRPr dirty="0"/>
          </a:p>
        </p:txBody>
      </p:sp>
      <p:sp>
        <p:nvSpPr>
          <p:cNvPr id="163" name="Google Shape;163;p38"/>
          <p:cNvSpPr txBox="1">
            <a:spLocks noGrp="1"/>
          </p:cNvSpPr>
          <p:nvPr>
            <p:ph type="subTitle" idx="1"/>
          </p:nvPr>
        </p:nvSpPr>
        <p:spPr>
          <a:xfrm>
            <a:off x="2044199" y="3704650"/>
            <a:ext cx="5555813" cy="867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Md. Morshed Ali (B170305013)</a:t>
            </a:r>
          </a:p>
          <a:p>
            <a:pPr marL="0" lvl="0" indent="0" algn="ctr" rtl="0">
              <a:spcBef>
                <a:spcPts val="0"/>
              </a:spcBef>
              <a:spcAft>
                <a:spcPts val="0"/>
              </a:spcAft>
              <a:buNone/>
            </a:pPr>
            <a:r>
              <a:rPr lang="en" sz="1800" dirty="0"/>
              <a:t>Md. Ashraful Haque Tani (B170305007)</a:t>
            </a:r>
            <a:endParaRPr sz="1800" dirty="0"/>
          </a:p>
        </p:txBody>
      </p:sp>
      <p:sp>
        <p:nvSpPr>
          <p:cNvPr id="164" name="Google Shape;164;p38"/>
          <p:cNvSpPr txBox="1">
            <a:spLocks noGrp="1"/>
          </p:cNvSpPr>
          <p:nvPr>
            <p:ph type="ctrTitle"/>
          </p:nvPr>
        </p:nvSpPr>
        <p:spPr>
          <a:xfrm>
            <a:off x="3031591" y="3119051"/>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Presented By</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FRONTEND FEATURES!</a:t>
            </a: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48" name="Google Shape;1948;p53"/>
          <p:cNvSpPr/>
          <p:nvPr/>
        </p:nvSpPr>
        <p:spPr>
          <a:xfrm>
            <a:off x="1026200" y="1417427"/>
            <a:ext cx="105557" cy="12656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3"/>
          <p:cNvSpPr txBox="1">
            <a:spLocks noGrp="1"/>
          </p:cNvSpPr>
          <p:nvPr>
            <p:ph type="body" idx="4294967295"/>
          </p:nvPr>
        </p:nvSpPr>
        <p:spPr>
          <a:xfrm>
            <a:off x="1399423" y="1287957"/>
            <a:ext cx="1231351" cy="38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b="1" dirty="0">
                <a:solidFill>
                  <a:schemeClr val="lt1"/>
                </a:solidFill>
              </a:rPr>
              <a:t>Homepage</a:t>
            </a:r>
            <a:endParaRPr sz="1200" b="1" dirty="0">
              <a:solidFill>
                <a:schemeClr val="lt1"/>
              </a:solidFill>
            </a:endParaRPr>
          </a:p>
        </p:txBody>
      </p:sp>
      <p:sp>
        <p:nvSpPr>
          <p:cNvPr id="1951" name="Google Shape;1948;p53">
            <a:extLst>
              <a:ext uri="{FF2B5EF4-FFF2-40B4-BE49-F238E27FC236}">
                <a16:creationId xmlns:a16="http://schemas.microsoft.com/office/drawing/2014/main" id="{549426E5-51AB-4C75-B2B7-0D96EE7374E6}"/>
              </a:ext>
            </a:extLst>
          </p:cNvPr>
          <p:cNvSpPr/>
          <p:nvPr/>
        </p:nvSpPr>
        <p:spPr>
          <a:xfrm>
            <a:off x="1026200" y="1704459"/>
            <a:ext cx="105557" cy="126560"/>
          </a:xfrm>
          <a:prstGeom prst="ellipse">
            <a:avLst/>
          </a:pr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49;p53">
            <a:extLst>
              <a:ext uri="{FF2B5EF4-FFF2-40B4-BE49-F238E27FC236}">
                <a16:creationId xmlns:a16="http://schemas.microsoft.com/office/drawing/2014/main" id="{066E4BAD-592D-41C3-BBC3-0EE42D640076}"/>
              </a:ext>
            </a:extLst>
          </p:cNvPr>
          <p:cNvSpPr txBox="1">
            <a:spLocks/>
          </p:cNvSpPr>
          <p:nvPr/>
        </p:nvSpPr>
        <p:spPr>
          <a:xfrm>
            <a:off x="1404291" y="1574989"/>
            <a:ext cx="1171389"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b="1" dirty="0">
                <a:solidFill>
                  <a:schemeClr val="lt1"/>
                </a:solidFill>
              </a:rPr>
              <a:t>Courses</a:t>
            </a:r>
          </a:p>
        </p:txBody>
      </p:sp>
      <p:sp>
        <p:nvSpPr>
          <p:cNvPr id="1954" name="Google Shape;1948;p53">
            <a:extLst>
              <a:ext uri="{FF2B5EF4-FFF2-40B4-BE49-F238E27FC236}">
                <a16:creationId xmlns:a16="http://schemas.microsoft.com/office/drawing/2014/main" id="{21D54490-757C-41FE-9DA3-001930623C89}"/>
              </a:ext>
            </a:extLst>
          </p:cNvPr>
          <p:cNvSpPr/>
          <p:nvPr/>
        </p:nvSpPr>
        <p:spPr>
          <a:xfrm>
            <a:off x="1026200" y="2024546"/>
            <a:ext cx="105557" cy="12656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49;p53">
            <a:extLst>
              <a:ext uri="{FF2B5EF4-FFF2-40B4-BE49-F238E27FC236}">
                <a16:creationId xmlns:a16="http://schemas.microsoft.com/office/drawing/2014/main" id="{15462D63-C62C-431E-BAC1-C69BD9C64D8F}"/>
              </a:ext>
            </a:extLst>
          </p:cNvPr>
          <p:cNvSpPr txBox="1">
            <a:spLocks/>
          </p:cNvSpPr>
          <p:nvPr/>
        </p:nvSpPr>
        <p:spPr>
          <a:xfrm>
            <a:off x="1404291" y="1895076"/>
            <a:ext cx="1171389"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b="1" dirty="0">
                <a:solidFill>
                  <a:schemeClr val="lt1"/>
                </a:solidFill>
              </a:rPr>
              <a:t>Login</a:t>
            </a:r>
          </a:p>
        </p:txBody>
      </p:sp>
      <p:sp>
        <p:nvSpPr>
          <p:cNvPr id="1969" name="Google Shape;1948;p53">
            <a:extLst>
              <a:ext uri="{FF2B5EF4-FFF2-40B4-BE49-F238E27FC236}">
                <a16:creationId xmlns:a16="http://schemas.microsoft.com/office/drawing/2014/main" id="{28D0FD74-6C62-4FB2-9F14-A1B33ABD91F5}"/>
              </a:ext>
            </a:extLst>
          </p:cNvPr>
          <p:cNvSpPr/>
          <p:nvPr/>
        </p:nvSpPr>
        <p:spPr>
          <a:xfrm>
            <a:off x="1026200" y="2339693"/>
            <a:ext cx="105557" cy="126560"/>
          </a:xfrm>
          <a:prstGeom prst="ellips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49;p53">
            <a:extLst>
              <a:ext uri="{FF2B5EF4-FFF2-40B4-BE49-F238E27FC236}">
                <a16:creationId xmlns:a16="http://schemas.microsoft.com/office/drawing/2014/main" id="{F1A132F4-ED1A-415A-A923-03B3C59F20F2}"/>
              </a:ext>
            </a:extLst>
          </p:cNvPr>
          <p:cNvSpPr txBox="1">
            <a:spLocks/>
          </p:cNvSpPr>
          <p:nvPr/>
        </p:nvSpPr>
        <p:spPr>
          <a:xfrm>
            <a:off x="1404291" y="2210223"/>
            <a:ext cx="1171389"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b="1" dirty="0">
                <a:solidFill>
                  <a:schemeClr val="lt1"/>
                </a:solidFill>
              </a:rPr>
              <a:t>Signup</a:t>
            </a:r>
          </a:p>
        </p:txBody>
      </p:sp>
      <p:sp>
        <p:nvSpPr>
          <p:cNvPr id="1972" name="Google Shape;1948;p53">
            <a:extLst>
              <a:ext uri="{FF2B5EF4-FFF2-40B4-BE49-F238E27FC236}">
                <a16:creationId xmlns:a16="http://schemas.microsoft.com/office/drawing/2014/main" id="{51E7EC00-2576-4100-AB97-43BCFFBF67F7}"/>
              </a:ext>
            </a:extLst>
          </p:cNvPr>
          <p:cNvSpPr/>
          <p:nvPr/>
        </p:nvSpPr>
        <p:spPr>
          <a:xfrm>
            <a:off x="1026200" y="2631999"/>
            <a:ext cx="105557" cy="12656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49;p53">
            <a:extLst>
              <a:ext uri="{FF2B5EF4-FFF2-40B4-BE49-F238E27FC236}">
                <a16:creationId xmlns:a16="http://schemas.microsoft.com/office/drawing/2014/main" id="{B0462342-D038-4845-B0E6-5ED108471F29}"/>
              </a:ext>
            </a:extLst>
          </p:cNvPr>
          <p:cNvSpPr txBox="1">
            <a:spLocks/>
          </p:cNvSpPr>
          <p:nvPr/>
        </p:nvSpPr>
        <p:spPr>
          <a:xfrm>
            <a:off x="1404291" y="2502529"/>
            <a:ext cx="1541276"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b="1" dirty="0">
                <a:solidFill>
                  <a:schemeClr val="lt1"/>
                </a:solidFill>
              </a:rPr>
              <a:t>Profile manage</a:t>
            </a:r>
          </a:p>
        </p:txBody>
      </p:sp>
      <p:sp>
        <p:nvSpPr>
          <p:cNvPr id="1975" name="Google Shape;1948;p53">
            <a:extLst>
              <a:ext uri="{FF2B5EF4-FFF2-40B4-BE49-F238E27FC236}">
                <a16:creationId xmlns:a16="http://schemas.microsoft.com/office/drawing/2014/main" id="{32D867FA-6F19-4D0D-AE2A-732394F45935}"/>
              </a:ext>
            </a:extLst>
          </p:cNvPr>
          <p:cNvSpPr/>
          <p:nvPr/>
        </p:nvSpPr>
        <p:spPr>
          <a:xfrm>
            <a:off x="1026200" y="2969280"/>
            <a:ext cx="105557" cy="12656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49;p53">
            <a:extLst>
              <a:ext uri="{FF2B5EF4-FFF2-40B4-BE49-F238E27FC236}">
                <a16:creationId xmlns:a16="http://schemas.microsoft.com/office/drawing/2014/main" id="{E26BFCDE-538D-4A7C-B275-A85A3B6A1245}"/>
              </a:ext>
            </a:extLst>
          </p:cNvPr>
          <p:cNvSpPr txBox="1">
            <a:spLocks/>
          </p:cNvSpPr>
          <p:nvPr/>
        </p:nvSpPr>
        <p:spPr>
          <a:xfrm>
            <a:off x="1404291" y="2839810"/>
            <a:ext cx="1171389"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b="1" dirty="0">
                <a:solidFill>
                  <a:schemeClr val="lt1"/>
                </a:solidFill>
              </a:rPr>
              <a:t>Feedback</a:t>
            </a:r>
          </a:p>
        </p:txBody>
      </p:sp>
      <p:sp>
        <p:nvSpPr>
          <p:cNvPr id="1978" name="Google Shape;1948;p53">
            <a:extLst>
              <a:ext uri="{FF2B5EF4-FFF2-40B4-BE49-F238E27FC236}">
                <a16:creationId xmlns:a16="http://schemas.microsoft.com/office/drawing/2014/main" id="{E15770A6-61A9-4115-AFD9-A6104F5C6500}"/>
              </a:ext>
            </a:extLst>
          </p:cNvPr>
          <p:cNvSpPr/>
          <p:nvPr/>
        </p:nvSpPr>
        <p:spPr>
          <a:xfrm>
            <a:off x="1026200" y="3314058"/>
            <a:ext cx="105557" cy="126560"/>
          </a:xfrm>
          <a:prstGeom prst="ellipse">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49;p53">
            <a:extLst>
              <a:ext uri="{FF2B5EF4-FFF2-40B4-BE49-F238E27FC236}">
                <a16:creationId xmlns:a16="http://schemas.microsoft.com/office/drawing/2014/main" id="{6582BB8F-4313-45FD-9BE4-C66982E29B4F}"/>
              </a:ext>
            </a:extLst>
          </p:cNvPr>
          <p:cNvSpPr txBox="1">
            <a:spLocks/>
          </p:cNvSpPr>
          <p:nvPr/>
        </p:nvSpPr>
        <p:spPr>
          <a:xfrm>
            <a:off x="1404291" y="3184588"/>
            <a:ext cx="1171389"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b="1" dirty="0">
                <a:solidFill>
                  <a:schemeClr val="lt1"/>
                </a:solidFill>
              </a:rPr>
              <a:t>Contact</a:t>
            </a:r>
          </a:p>
        </p:txBody>
      </p:sp>
      <p:sp>
        <p:nvSpPr>
          <p:cNvPr id="1980" name="Rectangle: Rounded Corners 1979">
            <a:extLst>
              <a:ext uri="{FF2B5EF4-FFF2-40B4-BE49-F238E27FC236}">
                <a16:creationId xmlns:a16="http://schemas.microsoft.com/office/drawing/2014/main" id="{71456CC8-9796-4A61-8103-32816660FACA}"/>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9</a:t>
            </a:r>
          </a:p>
        </p:txBody>
      </p:sp>
      <p:grpSp>
        <p:nvGrpSpPr>
          <p:cNvPr id="1981" name="Google Shape;2117;p64">
            <a:extLst>
              <a:ext uri="{FF2B5EF4-FFF2-40B4-BE49-F238E27FC236}">
                <a16:creationId xmlns:a16="http://schemas.microsoft.com/office/drawing/2014/main" id="{16381164-A665-4AD0-B7F0-5CDF13702C3F}"/>
              </a:ext>
            </a:extLst>
          </p:cNvPr>
          <p:cNvGrpSpPr/>
          <p:nvPr/>
        </p:nvGrpSpPr>
        <p:grpSpPr>
          <a:xfrm>
            <a:off x="3648177" y="1704459"/>
            <a:ext cx="3576272" cy="2727969"/>
            <a:chOff x="238125" y="1973675"/>
            <a:chExt cx="2558775" cy="1951825"/>
          </a:xfrm>
        </p:grpSpPr>
        <p:sp>
          <p:nvSpPr>
            <p:cNvPr id="1982" name="Google Shape;2118;p64">
              <a:extLst>
                <a:ext uri="{FF2B5EF4-FFF2-40B4-BE49-F238E27FC236}">
                  <a16:creationId xmlns:a16="http://schemas.microsoft.com/office/drawing/2014/main" id="{425838CD-51F7-4FCE-A05B-A7CA7F47DA25}"/>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2119;p64">
              <a:extLst>
                <a:ext uri="{FF2B5EF4-FFF2-40B4-BE49-F238E27FC236}">
                  <a16:creationId xmlns:a16="http://schemas.microsoft.com/office/drawing/2014/main" id="{1F855E55-1D0F-4213-A0CF-BA9993C58D82}"/>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2120;p64">
              <a:extLst>
                <a:ext uri="{FF2B5EF4-FFF2-40B4-BE49-F238E27FC236}">
                  <a16:creationId xmlns:a16="http://schemas.microsoft.com/office/drawing/2014/main" id="{44CBA6AC-320B-4D3B-B520-F49F364D2753}"/>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2121;p64">
              <a:extLst>
                <a:ext uri="{FF2B5EF4-FFF2-40B4-BE49-F238E27FC236}">
                  <a16:creationId xmlns:a16="http://schemas.microsoft.com/office/drawing/2014/main" id="{F32B77A3-CB84-431A-A917-AD74B7703244}"/>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2122;p64">
              <a:extLst>
                <a:ext uri="{FF2B5EF4-FFF2-40B4-BE49-F238E27FC236}">
                  <a16:creationId xmlns:a16="http://schemas.microsoft.com/office/drawing/2014/main" id="{C14C3A85-6555-46E9-BACA-31FA3DA1EC44}"/>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123;p64">
              <a:extLst>
                <a:ext uri="{FF2B5EF4-FFF2-40B4-BE49-F238E27FC236}">
                  <a16:creationId xmlns:a16="http://schemas.microsoft.com/office/drawing/2014/main" id="{689FF71D-5F0E-4C51-9C1E-10B79E96A867}"/>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E316F1ED-8726-4D0B-9EA7-E616757C591D}"/>
              </a:ext>
            </a:extLst>
          </p:cNvPr>
          <p:cNvPicPr>
            <a:picLocks noChangeAspect="1"/>
          </p:cNvPicPr>
          <p:nvPr/>
        </p:nvPicPr>
        <p:blipFill>
          <a:blip r:embed="rId3"/>
          <a:srcRect/>
          <a:stretch/>
        </p:blipFill>
        <p:spPr>
          <a:xfrm>
            <a:off x="3774211" y="1868494"/>
            <a:ext cx="3316064" cy="1941016"/>
          </a:xfrm>
          <a:prstGeom prst="rect">
            <a:avLst/>
          </a:prstGeom>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FEATURES!</a:t>
            </a: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48" name="Google Shape;1948;p53"/>
          <p:cNvSpPr/>
          <p:nvPr/>
        </p:nvSpPr>
        <p:spPr>
          <a:xfrm>
            <a:off x="1026200" y="1417427"/>
            <a:ext cx="105557" cy="12656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3"/>
          <p:cNvSpPr txBox="1">
            <a:spLocks noGrp="1"/>
          </p:cNvSpPr>
          <p:nvPr>
            <p:ph type="body" idx="4294967295"/>
          </p:nvPr>
        </p:nvSpPr>
        <p:spPr>
          <a:xfrm>
            <a:off x="1399423" y="1287957"/>
            <a:ext cx="1171389" cy="38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solidFill>
                  <a:schemeClr val="lt1"/>
                </a:solidFill>
              </a:rPr>
              <a:t>Dashboard</a:t>
            </a:r>
            <a:endParaRPr sz="1200" dirty="0">
              <a:solidFill>
                <a:schemeClr val="lt1"/>
              </a:solidFill>
            </a:endParaRPr>
          </a:p>
        </p:txBody>
      </p:sp>
      <p:sp>
        <p:nvSpPr>
          <p:cNvPr id="1951" name="Google Shape;1948;p53">
            <a:extLst>
              <a:ext uri="{FF2B5EF4-FFF2-40B4-BE49-F238E27FC236}">
                <a16:creationId xmlns:a16="http://schemas.microsoft.com/office/drawing/2014/main" id="{549426E5-51AB-4C75-B2B7-0D96EE7374E6}"/>
              </a:ext>
            </a:extLst>
          </p:cNvPr>
          <p:cNvSpPr/>
          <p:nvPr/>
        </p:nvSpPr>
        <p:spPr>
          <a:xfrm>
            <a:off x="1026200" y="1704459"/>
            <a:ext cx="105557" cy="126560"/>
          </a:xfrm>
          <a:prstGeom prst="ellipse">
            <a:avLst/>
          </a:pr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49;p53">
            <a:extLst>
              <a:ext uri="{FF2B5EF4-FFF2-40B4-BE49-F238E27FC236}">
                <a16:creationId xmlns:a16="http://schemas.microsoft.com/office/drawing/2014/main" id="{066E4BAD-592D-41C3-BBC3-0EE42D640076}"/>
              </a:ext>
            </a:extLst>
          </p:cNvPr>
          <p:cNvSpPr txBox="1">
            <a:spLocks/>
          </p:cNvSpPr>
          <p:nvPr/>
        </p:nvSpPr>
        <p:spPr>
          <a:xfrm>
            <a:off x="1404291" y="1574989"/>
            <a:ext cx="1627444"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dirty="0">
                <a:solidFill>
                  <a:schemeClr val="lt1"/>
                </a:solidFill>
              </a:rPr>
              <a:t>Manage Courses</a:t>
            </a:r>
          </a:p>
        </p:txBody>
      </p:sp>
      <p:sp>
        <p:nvSpPr>
          <p:cNvPr id="1954" name="Google Shape;1948;p53">
            <a:extLst>
              <a:ext uri="{FF2B5EF4-FFF2-40B4-BE49-F238E27FC236}">
                <a16:creationId xmlns:a16="http://schemas.microsoft.com/office/drawing/2014/main" id="{21D54490-757C-41FE-9DA3-001930623C89}"/>
              </a:ext>
            </a:extLst>
          </p:cNvPr>
          <p:cNvSpPr/>
          <p:nvPr/>
        </p:nvSpPr>
        <p:spPr>
          <a:xfrm>
            <a:off x="1026200" y="2024546"/>
            <a:ext cx="105557" cy="12656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49;p53">
            <a:extLst>
              <a:ext uri="{FF2B5EF4-FFF2-40B4-BE49-F238E27FC236}">
                <a16:creationId xmlns:a16="http://schemas.microsoft.com/office/drawing/2014/main" id="{15462D63-C62C-431E-BAC1-C69BD9C64D8F}"/>
              </a:ext>
            </a:extLst>
          </p:cNvPr>
          <p:cNvSpPr txBox="1">
            <a:spLocks/>
          </p:cNvSpPr>
          <p:nvPr/>
        </p:nvSpPr>
        <p:spPr>
          <a:xfrm>
            <a:off x="1404291" y="1895076"/>
            <a:ext cx="1503801"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dirty="0">
                <a:solidFill>
                  <a:schemeClr val="lt1"/>
                </a:solidFill>
              </a:rPr>
              <a:t>Manage Lessons</a:t>
            </a:r>
          </a:p>
        </p:txBody>
      </p:sp>
      <p:sp>
        <p:nvSpPr>
          <p:cNvPr id="1969" name="Google Shape;1948;p53">
            <a:extLst>
              <a:ext uri="{FF2B5EF4-FFF2-40B4-BE49-F238E27FC236}">
                <a16:creationId xmlns:a16="http://schemas.microsoft.com/office/drawing/2014/main" id="{28D0FD74-6C62-4FB2-9F14-A1B33ABD91F5}"/>
              </a:ext>
            </a:extLst>
          </p:cNvPr>
          <p:cNvSpPr/>
          <p:nvPr/>
        </p:nvSpPr>
        <p:spPr>
          <a:xfrm>
            <a:off x="1026200" y="2339693"/>
            <a:ext cx="105557" cy="126560"/>
          </a:xfrm>
          <a:prstGeom prst="ellips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49;p53">
            <a:extLst>
              <a:ext uri="{FF2B5EF4-FFF2-40B4-BE49-F238E27FC236}">
                <a16:creationId xmlns:a16="http://schemas.microsoft.com/office/drawing/2014/main" id="{F1A132F4-ED1A-415A-A923-03B3C59F20F2}"/>
              </a:ext>
            </a:extLst>
          </p:cNvPr>
          <p:cNvSpPr txBox="1">
            <a:spLocks/>
          </p:cNvSpPr>
          <p:nvPr/>
        </p:nvSpPr>
        <p:spPr>
          <a:xfrm>
            <a:off x="1404290" y="2210223"/>
            <a:ext cx="1627443"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dirty="0">
                <a:solidFill>
                  <a:schemeClr val="lt1"/>
                </a:solidFill>
              </a:rPr>
              <a:t>Manage Students</a:t>
            </a:r>
          </a:p>
        </p:txBody>
      </p:sp>
      <p:sp>
        <p:nvSpPr>
          <p:cNvPr id="1972" name="Google Shape;1948;p53">
            <a:extLst>
              <a:ext uri="{FF2B5EF4-FFF2-40B4-BE49-F238E27FC236}">
                <a16:creationId xmlns:a16="http://schemas.microsoft.com/office/drawing/2014/main" id="{51E7EC00-2576-4100-AB97-43BCFFBF67F7}"/>
              </a:ext>
            </a:extLst>
          </p:cNvPr>
          <p:cNvSpPr/>
          <p:nvPr/>
        </p:nvSpPr>
        <p:spPr>
          <a:xfrm>
            <a:off x="1026200" y="2631999"/>
            <a:ext cx="105557" cy="12656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49;p53">
            <a:extLst>
              <a:ext uri="{FF2B5EF4-FFF2-40B4-BE49-F238E27FC236}">
                <a16:creationId xmlns:a16="http://schemas.microsoft.com/office/drawing/2014/main" id="{B0462342-D038-4845-B0E6-5ED108471F29}"/>
              </a:ext>
            </a:extLst>
          </p:cNvPr>
          <p:cNvSpPr txBox="1">
            <a:spLocks/>
          </p:cNvSpPr>
          <p:nvPr/>
        </p:nvSpPr>
        <p:spPr>
          <a:xfrm>
            <a:off x="1404291" y="2502529"/>
            <a:ext cx="1398870"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dirty="0">
                <a:solidFill>
                  <a:schemeClr val="lt1"/>
                </a:solidFill>
              </a:rPr>
              <a:t>Sell Reporting</a:t>
            </a:r>
          </a:p>
        </p:txBody>
      </p:sp>
      <p:sp>
        <p:nvSpPr>
          <p:cNvPr id="1975" name="Google Shape;1948;p53">
            <a:extLst>
              <a:ext uri="{FF2B5EF4-FFF2-40B4-BE49-F238E27FC236}">
                <a16:creationId xmlns:a16="http://schemas.microsoft.com/office/drawing/2014/main" id="{32D867FA-6F19-4D0D-AE2A-732394F45935}"/>
              </a:ext>
            </a:extLst>
          </p:cNvPr>
          <p:cNvSpPr/>
          <p:nvPr/>
        </p:nvSpPr>
        <p:spPr>
          <a:xfrm>
            <a:off x="1026200" y="2969280"/>
            <a:ext cx="105557" cy="12656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49;p53">
            <a:extLst>
              <a:ext uri="{FF2B5EF4-FFF2-40B4-BE49-F238E27FC236}">
                <a16:creationId xmlns:a16="http://schemas.microsoft.com/office/drawing/2014/main" id="{E26BFCDE-538D-4A7C-B275-A85A3B6A1245}"/>
              </a:ext>
            </a:extLst>
          </p:cNvPr>
          <p:cNvSpPr txBox="1">
            <a:spLocks/>
          </p:cNvSpPr>
          <p:nvPr/>
        </p:nvSpPr>
        <p:spPr>
          <a:xfrm>
            <a:off x="1404291" y="2839810"/>
            <a:ext cx="1627442"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dirty="0">
                <a:solidFill>
                  <a:schemeClr val="lt1"/>
                </a:solidFill>
              </a:rPr>
              <a:t>Manage Feedback</a:t>
            </a:r>
          </a:p>
        </p:txBody>
      </p:sp>
      <p:sp>
        <p:nvSpPr>
          <p:cNvPr id="1978" name="Google Shape;1948;p53">
            <a:extLst>
              <a:ext uri="{FF2B5EF4-FFF2-40B4-BE49-F238E27FC236}">
                <a16:creationId xmlns:a16="http://schemas.microsoft.com/office/drawing/2014/main" id="{E15770A6-61A9-4115-AFD9-A6104F5C6500}"/>
              </a:ext>
            </a:extLst>
          </p:cNvPr>
          <p:cNvSpPr/>
          <p:nvPr/>
        </p:nvSpPr>
        <p:spPr>
          <a:xfrm>
            <a:off x="1026200" y="3314058"/>
            <a:ext cx="105557" cy="126560"/>
          </a:xfrm>
          <a:prstGeom prst="ellipse">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49;p53">
            <a:extLst>
              <a:ext uri="{FF2B5EF4-FFF2-40B4-BE49-F238E27FC236}">
                <a16:creationId xmlns:a16="http://schemas.microsoft.com/office/drawing/2014/main" id="{6582BB8F-4313-45FD-9BE4-C66982E29B4F}"/>
              </a:ext>
            </a:extLst>
          </p:cNvPr>
          <p:cNvSpPr txBox="1">
            <a:spLocks/>
          </p:cNvSpPr>
          <p:nvPr/>
        </p:nvSpPr>
        <p:spPr>
          <a:xfrm>
            <a:off x="1404290" y="3184588"/>
            <a:ext cx="1503801" cy="3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dirty="0">
                <a:solidFill>
                  <a:schemeClr val="lt1"/>
                </a:solidFill>
              </a:rPr>
              <a:t>Payment Status</a:t>
            </a:r>
          </a:p>
        </p:txBody>
      </p:sp>
      <p:sp>
        <p:nvSpPr>
          <p:cNvPr id="18" name="Rectangle: Rounded Corners 17">
            <a:extLst>
              <a:ext uri="{FF2B5EF4-FFF2-40B4-BE49-F238E27FC236}">
                <a16:creationId xmlns:a16="http://schemas.microsoft.com/office/drawing/2014/main" id="{000DF672-4153-4C5A-818C-B80AAFAC6C02}"/>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10</a:t>
            </a:r>
          </a:p>
        </p:txBody>
      </p:sp>
      <p:grpSp>
        <p:nvGrpSpPr>
          <p:cNvPr id="19" name="Google Shape;2117;p64">
            <a:extLst>
              <a:ext uri="{FF2B5EF4-FFF2-40B4-BE49-F238E27FC236}">
                <a16:creationId xmlns:a16="http://schemas.microsoft.com/office/drawing/2014/main" id="{387C63D3-C135-4051-A327-80A4977D1B01}"/>
              </a:ext>
            </a:extLst>
          </p:cNvPr>
          <p:cNvGrpSpPr/>
          <p:nvPr/>
        </p:nvGrpSpPr>
        <p:grpSpPr>
          <a:xfrm>
            <a:off x="3648177" y="1704459"/>
            <a:ext cx="3576272" cy="2727969"/>
            <a:chOff x="238125" y="1973675"/>
            <a:chExt cx="2558775" cy="1951825"/>
          </a:xfrm>
        </p:grpSpPr>
        <p:sp>
          <p:nvSpPr>
            <p:cNvPr id="20" name="Google Shape;2118;p64">
              <a:extLst>
                <a:ext uri="{FF2B5EF4-FFF2-40B4-BE49-F238E27FC236}">
                  <a16:creationId xmlns:a16="http://schemas.microsoft.com/office/drawing/2014/main" id="{356727C0-8E84-44B1-9610-5CFAEC783BDB}"/>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19;p64">
              <a:extLst>
                <a:ext uri="{FF2B5EF4-FFF2-40B4-BE49-F238E27FC236}">
                  <a16:creationId xmlns:a16="http://schemas.microsoft.com/office/drawing/2014/main" id="{012B3359-386B-4662-9071-378AF9D19C97}"/>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20;p64">
              <a:extLst>
                <a:ext uri="{FF2B5EF4-FFF2-40B4-BE49-F238E27FC236}">
                  <a16:creationId xmlns:a16="http://schemas.microsoft.com/office/drawing/2014/main" id="{132259F0-60BE-438D-9416-70499DDA8680}"/>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21;p64">
              <a:extLst>
                <a:ext uri="{FF2B5EF4-FFF2-40B4-BE49-F238E27FC236}">
                  <a16:creationId xmlns:a16="http://schemas.microsoft.com/office/drawing/2014/main" id="{C2D9F6A5-526A-4825-922A-0DBD06A1FEB6}"/>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22;p64">
              <a:extLst>
                <a:ext uri="{FF2B5EF4-FFF2-40B4-BE49-F238E27FC236}">
                  <a16:creationId xmlns:a16="http://schemas.microsoft.com/office/drawing/2014/main" id="{DFAB75B8-AD1F-4613-B82B-3FFCB891BA50}"/>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23;p64">
              <a:extLst>
                <a:ext uri="{FF2B5EF4-FFF2-40B4-BE49-F238E27FC236}">
                  <a16:creationId xmlns:a16="http://schemas.microsoft.com/office/drawing/2014/main" id="{42F7B15E-B00C-4F6F-A613-7A5765D88365}"/>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5">
            <a:extLst>
              <a:ext uri="{FF2B5EF4-FFF2-40B4-BE49-F238E27FC236}">
                <a16:creationId xmlns:a16="http://schemas.microsoft.com/office/drawing/2014/main" id="{E8EF6E85-14AD-4972-A8E6-F915CB5E45C9}"/>
              </a:ext>
            </a:extLst>
          </p:cNvPr>
          <p:cNvPicPr>
            <a:picLocks noChangeAspect="1"/>
          </p:cNvPicPr>
          <p:nvPr/>
        </p:nvPicPr>
        <p:blipFill>
          <a:blip r:embed="rId3"/>
          <a:srcRect/>
          <a:stretch/>
        </p:blipFill>
        <p:spPr>
          <a:xfrm>
            <a:off x="3789199" y="1838514"/>
            <a:ext cx="3301075" cy="1990163"/>
          </a:xfrm>
          <a:prstGeom prst="rect">
            <a:avLst/>
          </a:prstGeom>
        </p:spPr>
      </p:pic>
    </p:spTree>
    <p:extLst>
      <p:ext uri="{BB962C8B-B14F-4D97-AF65-F5344CB8AC3E}">
        <p14:creationId xmlns:p14="http://schemas.microsoft.com/office/powerpoint/2010/main" val="2893001302"/>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522523"/>
            <a:ext cx="367994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 CASE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Rounded Corners 4">
            <a:extLst>
              <a:ext uri="{FF2B5EF4-FFF2-40B4-BE49-F238E27FC236}">
                <a16:creationId xmlns:a16="http://schemas.microsoft.com/office/drawing/2014/main" id="{6250E2F4-7111-4BF2-B810-30A43CA379EC}"/>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11</a:t>
            </a:r>
          </a:p>
        </p:txBody>
      </p:sp>
    </p:spTree>
    <p:extLst>
      <p:ext uri="{BB962C8B-B14F-4D97-AF65-F5344CB8AC3E}">
        <p14:creationId xmlns:p14="http://schemas.microsoft.com/office/powerpoint/2010/main" val="35755115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CASE DIAGRAM</a:t>
            </a:r>
            <a:br>
              <a:rPr lang="en" dirty="0"/>
            </a:br>
            <a:r>
              <a:rPr lang="en" dirty="0"/>
              <a:t>FOR STUDNTS!</a:t>
            </a: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B311219B-77BD-41DD-8AF5-90BA79423FCC}"/>
              </a:ext>
            </a:extLst>
          </p:cNvPr>
          <p:cNvPicPr>
            <a:picLocks noChangeAspect="1"/>
          </p:cNvPicPr>
          <p:nvPr/>
        </p:nvPicPr>
        <p:blipFill>
          <a:blip r:embed="rId3"/>
          <a:srcRect/>
          <a:stretch/>
        </p:blipFill>
        <p:spPr>
          <a:xfrm>
            <a:off x="1740545" y="1543987"/>
            <a:ext cx="4480373" cy="3457104"/>
          </a:xfrm>
          <a:prstGeom prst="rect">
            <a:avLst/>
          </a:prstGeom>
        </p:spPr>
      </p:pic>
      <p:sp>
        <p:nvSpPr>
          <p:cNvPr id="5" name="Rectangle: Rounded Corners 4">
            <a:extLst>
              <a:ext uri="{FF2B5EF4-FFF2-40B4-BE49-F238E27FC236}">
                <a16:creationId xmlns:a16="http://schemas.microsoft.com/office/drawing/2014/main" id="{9AAA3C17-A7A6-43F9-89D6-744FB5957350}"/>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12</a:t>
            </a:r>
          </a:p>
        </p:txBody>
      </p:sp>
    </p:spTree>
    <p:extLst>
      <p:ext uri="{BB962C8B-B14F-4D97-AF65-F5344CB8AC3E}">
        <p14:creationId xmlns:p14="http://schemas.microsoft.com/office/powerpoint/2010/main" val="192853340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CASE DIAGRAM</a:t>
            </a:r>
            <a:br>
              <a:rPr lang="en" dirty="0"/>
            </a:br>
            <a:r>
              <a:rPr lang="en" dirty="0"/>
              <a:t>FOR ADMIN!</a:t>
            </a: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B311219B-77BD-41DD-8AF5-90BA79423FCC}"/>
              </a:ext>
            </a:extLst>
          </p:cNvPr>
          <p:cNvPicPr>
            <a:picLocks noChangeAspect="1"/>
          </p:cNvPicPr>
          <p:nvPr/>
        </p:nvPicPr>
        <p:blipFill>
          <a:blip r:embed="rId3"/>
          <a:srcRect/>
          <a:stretch/>
        </p:blipFill>
        <p:spPr>
          <a:xfrm>
            <a:off x="1740545" y="1543987"/>
            <a:ext cx="4248025" cy="3457105"/>
          </a:xfrm>
          <a:prstGeom prst="rect">
            <a:avLst/>
          </a:prstGeom>
        </p:spPr>
      </p:pic>
      <p:sp>
        <p:nvSpPr>
          <p:cNvPr id="20" name="Rectangle: Rounded Corners 19">
            <a:extLst>
              <a:ext uri="{FF2B5EF4-FFF2-40B4-BE49-F238E27FC236}">
                <a16:creationId xmlns:a16="http://schemas.microsoft.com/office/drawing/2014/main" id="{0786C143-DBA2-4DF4-B86F-C0DE9A63177E}"/>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13</a:t>
            </a:r>
          </a:p>
        </p:txBody>
      </p:sp>
    </p:spTree>
    <p:extLst>
      <p:ext uri="{BB962C8B-B14F-4D97-AF65-F5344CB8AC3E}">
        <p14:creationId xmlns:p14="http://schemas.microsoft.com/office/powerpoint/2010/main" val="323326678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0" y="3522523"/>
            <a:ext cx="49264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DATABASE DESIGN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Rounded Corners 4">
            <a:extLst>
              <a:ext uri="{FF2B5EF4-FFF2-40B4-BE49-F238E27FC236}">
                <a16:creationId xmlns:a16="http://schemas.microsoft.com/office/drawing/2014/main" id="{9C1C48CC-BBC4-4A48-ABFC-8EBF83334FB4}"/>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14</a:t>
            </a:r>
          </a:p>
        </p:txBody>
      </p:sp>
    </p:spTree>
    <p:extLst>
      <p:ext uri="{BB962C8B-B14F-4D97-AF65-F5344CB8AC3E}">
        <p14:creationId xmlns:p14="http://schemas.microsoft.com/office/powerpoint/2010/main" val="2234570802"/>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DESIGNER VIEW OF </a:t>
            </a:r>
            <a:br>
              <a:rPr lang="en" dirty="0"/>
            </a:br>
            <a:r>
              <a:rPr lang="en" dirty="0"/>
              <a:t>DATABASE</a:t>
            </a:r>
            <a:endParaRPr dirty="0"/>
          </a:p>
        </p:txBody>
      </p:sp>
      <p:cxnSp>
        <p:nvCxnSpPr>
          <p:cNvPr id="373" name="Google Shape;373;p53"/>
          <p:cNvCxnSpPr/>
          <p:nvPr/>
        </p:nvCxnSpPr>
        <p:spPr>
          <a:xfrm>
            <a:off x="1026200"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34ED00DC-E2CF-4668-BECD-FE4849BBE7A8}"/>
              </a:ext>
            </a:extLst>
          </p:cNvPr>
          <p:cNvPicPr>
            <a:picLocks noChangeAspect="1"/>
          </p:cNvPicPr>
          <p:nvPr/>
        </p:nvPicPr>
        <p:blipFill>
          <a:blip r:embed="rId3"/>
          <a:stretch>
            <a:fillRect/>
          </a:stretch>
        </p:blipFill>
        <p:spPr>
          <a:xfrm>
            <a:off x="938500" y="1596452"/>
            <a:ext cx="6121867" cy="2953808"/>
          </a:xfrm>
          <a:prstGeom prst="rect">
            <a:avLst/>
          </a:prstGeom>
        </p:spPr>
      </p:pic>
      <p:sp>
        <p:nvSpPr>
          <p:cNvPr id="7" name="Rectangle: Rounded Corners 6">
            <a:extLst>
              <a:ext uri="{FF2B5EF4-FFF2-40B4-BE49-F238E27FC236}">
                <a16:creationId xmlns:a16="http://schemas.microsoft.com/office/drawing/2014/main" id="{1F19876A-C926-4979-9B47-5139D8D6AF19}"/>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15</a:t>
            </a:r>
          </a:p>
        </p:txBody>
      </p:sp>
    </p:spTree>
    <p:extLst>
      <p:ext uri="{BB962C8B-B14F-4D97-AF65-F5344CB8AC3E}">
        <p14:creationId xmlns:p14="http://schemas.microsoft.com/office/powerpoint/2010/main" val="2065852015"/>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0" y="3522523"/>
            <a:ext cx="49264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ER DIAGRAM</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Rounded Corners 4">
            <a:extLst>
              <a:ext uri="{FF2B5EF4-FFF2-40B4-BE49-F238E27FC236}">
                <a16:creationId xmlns:a16="http://schemas.microsoft.com/office/drawing/2014/main" id="{749F9D46-E981-4AEA-B148-0709F2EB909A}"/>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16</a:t>
            </a:r>
          </a:p>
        </p:txBody>
      </p:sp>
    </p:spTree>
    <p:extLst>
      <p:ext uri="{BB962C8B-B14F-4D97-AF65-F5344CB8AC3E}">
        <p14:creationId xmlns:p14="http://schemas.microsoft.com/office/powerpoint/2010/main" val="102401420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48"/>
        <p:cNvGrpSpPr/>
        <p:nvPr/>
      </p:nvGrpSpPr>
      <p:grpSpPr>
        <a:xfrm>
          <a:off x="0" y="0"/>
          <a:ext cx="0" cy="0"/>
          <a:chOff x="0" y="0"/>
          <a:chExt cx="0" cy="0"/>
        </a:xfrm>
      </p:grpSpPr>
      <p:cxnSp>
        <p:nvCxnSpPr>
          <p:cNvPr id="394" name="Straight Arrow Connector 393">
            <a:extLst>
              <a:ext uri="{FF2B5EF4-FFF2-40B4-BE49-F238E27FC236}">
                <a16:creationId xmlns:a16="http://schemas.microsoft.com/office/drawing/2014/main" id="{B0969C1E-11BF-4174-BA21-D5BBB0F648D1}"/>
              </a:ext>
            </a:extLst>
          </p:cNvPr>
          <p:cNvCxnSpPr>
            <a:cxnSpLocks/>
          </p:cNvCxnSpPr>
          <p:nvPr/>
        </p:nvCxnSpPr>
        <p:spPr>
          <a:xfrm flipH="1">
            <a:off x="2383436" y="906905"/>
            <a:ext cx="2188564" cy="1116767"/>
          </a:xfrm>
          <a:prstGeom prst="straightConnector1">
            <a:avLst/>
          </a:prstGeom>
          <a:ln>
            <a:solidFill>
              <a:srgbClr val="79333D"/>
            </a:solidFill>
            <a:tailEnd type="triangle"/>
          </a:ln>
        </p:spPr>
        <p:style>
          <a:lnRef idx="1">
            <a:schemeClr val="accent1"/>
          </a:lnRef>
          <a:fillRef idx="0">
            <a:schemeClr val="accent1"/>
          </a:fillRef>
          <a:effectRef idx="0">
            <a:schemeClr val="accent1"/>
          </a:effectRef>
          <a:fontRef idx="minor">
            <a:schemeClr val="tx1"/>
          </a:fontRef>
        </p:style>
      </p:cxnSp>
      <p:grpSp>
        <p:nvGrpSpPr>
          <p:cNvPr id="399" name="Group 398">
            <a:extLst>
              <a:ext uri="{FF2B5EF4-FFF2-40B4-BE49-F238E27FC236}">
                <a16:creationId xmlns:a16="http://schemas.microsoft.com/office/drawing/2014/main" id="{90E35039-90A8-4C3F-B89C-E6B779EA2005}"/>
              </a:ext>
            </a:extLst>
          </p:cNvPr>
          <p:cNvGrpSpPr/>
          <p:nvPr/>
        </p:nvGrpSpPr>
        <p:grpSpPr>
          <a:xfrm>
            <a:off x="757003" y="906905"/>
            <a:ext cx="7794886" cy="3830847"/>
            <a:chOff x="764498" y="906905"/>
            <a:chExt cx="7794886" cy="3830847"/>
          </a:xfrm>
        </p:grpSpPr>
        <p:pic>
          <p:nvPicPr>
            <p:cNvPr id="21" name="Picture 20">
              <a:extLst>
                <a:ext uri="{FF2B5EF4-FFF2-40B4-BE49-F238E27FC236}">
                  <a16:creationId xmlns:a16="http://schemas.microsoft.com/office/drawing/2014/main" id="{78DCA17D-0B19-4AB1-B6B2-5A00D035A21A}"/>
                </a:ext>
              </a:extLst>
            </p:cNvPr>
            <p:cNvPicPr>
              <a:picLocks noChangeAspect="1"/>
            </p:cNvPicPr>
            <p:nvPr/>
          </p:nvPicPr>
          <p:blipFill>
            <a:blip r:embed="rId3"/>
            <a:stretch>
              <a:fillRect/>
            </a:stretch>
          </p:blipFill>
          <p:spPr>
            <a:xfrm>
              <a:off x="764498" y="1079678"/>
              <a:ext cx="7794886" cy="3658074"/>
            </a:xfrm>
            <a:prstGeom prst="rect">
              <a:avLst/>
            </a:prstGeom>
          </p:spPr>
        </p:pic>
        <p:cxnSp>
          <p:nvCxnSpPr>
            <p:cNvPr id="23" name="Straight Arrow Connector 22">
              <a:extLst>
                <a:ext uri="{FF2B5EF4-FFF2-40B4-BE49-F238E27FC236}">
                  <a16:creationId xmlns:a16="http://schemas.microsoft.com/office/drawing/2014/main" id="{084EC104-6A89-42A6-8BCB-E62D09C756A3}"/>
                </a:ext>
              </a:extLst>
            </p:cNvPr>
            <p:cNvCxnSpPr>
              <a:cxnSpLocks/>
            </p:cNvCxnSpPr>
            <p:nvPr/>
          </p:nvCxnSpPr>
          <p:spPr>
            <a:xfrm flipH="1">
              <a:off x="2383436" y="2106118"/>
              <a:ext cx="1738859" cy="0"/>
            </a:xfrm>
            <a:prstGeom prst="straightConnector1">
              <a:avLst/>
            </a:prstGeom>
            <a:ln>
              <a:solidFill>
                <a:srgbClr val="79333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2D60B-4358-4010-B04E-5CDDED410FB1}"/>
                </a:ext>
              </a:extLst>
            </p:cNvPr>
            <p:cNvCxnSpPr>
              <a:cxnSpLocks/>
            </p:cNvCxnSpPr>
            <p:nvPr/>
          </p:nvCxnSpPr>
          <p:spPr>
            <a:xfrm>
              <a:off x="4572000" y="906905"/>
              <a:ext cx="1821305" cy="1116767"/>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00" name="Straight Arrow Connector 399">
              <a:extLst>
                <a:ext uri="{FF2B5EF4-FFF2-40B4-BE49-F238E27FC236}">
                  <a16:creationId xmlns:a16="http://schemas.microsoft.com/office/drawing/2014/main" id="{F8962EAF-7F98-4A6B-9A48-0A3A0FB9278E}"/>
                </a:ext>
              </a:extLst>
            </p:cNvPr>
            <p:cNvCxnSpPr>
              <a:cxnSpLocks/>
            </p:cNvCxnSpPr>
            <p:nvPr/>
          </p:nvCxnSpPr>
          <p:spPr>
            <a:xfrm>
              <a:off x="2233534" y="2188565"/>
              <a:ext cx="97436" cy="1461540"/>
            </a:xfrm>
            <a:prstGeom prst="straightConnector1">
              <a:avLst/>
            </a:prstGeom>
            <a:ln>
              <a:solidFill>
                <a:srgbClr val="79333D"/>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2EE82492-CE79-4342-BC5A-683131D419E2}"/>
                </a:ext>
              </a:extLst>
            </p:cNvPr>
            <p:cNvCxnSpPr>
              <a:cxnSpLocks/>
            </p:cNvCxnSpPr>
            <p:nvPr/>
          </p:nvCxnSpPr>
          <p:spPr>
            <a:xfrm flipH="1" flipV="1">
              <a:off x="2578309" y="3770026"/>
              <a:ext cx="2465881" cy="74951"/>
            </a:xfrm>
            <a:prstGeom prst="straightConnector1">
              <a:avLst/>
            </a:prstGeom>
            <a:ln>
              <a:solidFill>
                <a:srgbClr val="79333D"/>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3C189F37-FFAE-4CE4-A3AF-FB7E53CD18DD}"/>
                </a:ext>
              </a:extLst>
            </p:cNvPr>
            <p:cNvCxnSpPr>
              <a:cxnSpLocks/>
            </p:cNvCxnSpPr>
            <p:nvPr/>
          </p:nvCxnSpPr>
          <p:spPr>
            <a:xfrm flipH="1">
              <a:off x="5523876" y="3839980"/>
              <a:ext cx="1499016" cy="0"/>
            </a:xfrm>
            <a:prstGeom prst="straightConnector1">
              <a:avLst/>
            </a:prstGeom>
            <a:ln>
              <a:solidFill>
                <a:srgbClr val="79333D"/>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D3CD3A62-F9CB-4DF3-8719-389D61A44409}"/>
                </a:ext>
              </a:extLst>
            </p:cNvPr>
            <p:cNvCxnSpPr>
              <a:cxnSpLocks/>
            </p:cNvCxnSpPr>
            <p:nvPr/>
          </p:nvCxnSpPr>
          <p:spPr>
            <a:xfrm flipH="1">
              <a:off x="2578310" y="2213547"/>
              <a:ext cx="1738857" cy="1436558"/>
            </a:xfrm>
            <a:prstGeom prst="straightConnector1">
              <a:avLst/>
            </a:prstGeom>
            <a:ln>
              <a:solidFill>
                <a:srgbClr val="79333D"/>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Straight Arrow Connector 415">
              <a:extLst>
                <a:ext uri="{FF2B5EF4-FFF2-40B4-BE49-F238E27FC236}">
                  <a16:creationId xmlns:a16="http://schemas.microsoft.com/office/drawing/2014/main" id="{C4226DA6-D814-4485-B716-008673C1D368}"/>
                </a:ext>
              </a:extLst>
            </p:cNvPr>
            <p:cNvCxnSpPr>
              <a:cxnSpLocks/>
            </p:cNvCxnSpPr>
            <p:nvPr/>
          </p:nvCxnSpPr>
          <p:spPr>
            <a:xfrm flipH="1">
              <a:off x="2578309" y="2129851"/>
              <a:ext cx="3957403" cy="1557728"/>
            </a:xfrm>
            <a:prstGeom prst="straightConnector1">
              <a:avLst/>
            </a:prstGeom>
            <a:ln>
              <a:solidFill>
                <a:srgbClr val="79333D"/>
              </a:solidFill>
              <a:tailEnd type="triangle"/>
            </a:ln>
          </p:spPr>
          <p:style>
            <a:lnRef idx="1">
              <a:schemeClr val="accent1"/>
            </a:lnRef>
            <a:fillRef idx="0">
              <a:schemeClr val="accent1"/>
            </a:fillRef>
            <a:effectRef idx="0">
              <a:schemeClr val="accent1"/>
            </a:effectRef>
            <a:fontRef idx="minor">
              <a:schemeClr val="tx1"/>
            </a:fontRef>
          </p:style>
        </p:cxnSp>
        <p:cxnSp>
          <p:nvCxnSpPr>
            <p:cNvPr id="420" name="Straight Arrow Connector 419">
              <a:extLst>
                <a:ext uri="{FF2B5EF4-FFF2-40B4-BE49-F238E27FC236}">
                  <a16:creationId xmlns:a16="http://schemas.microsoft.com/office/drawing/2014/main" id="{1181FD32-1C21-4937-936F-BDB63A023171}"/>
                </a:ext>
              </a:extLst>
            </p:cNvPr>
            <p:cNvCxnSpPr>
              <a:cxnSpLocks/>
            </p:cNvCxnSpPr>
            <p:nvPr/>
          </p:nvCxnSpPr>
          <p:spPr>
            <a:xfrm>
              <a:off x="2330970" y="2176073"/>
              <a:ext cx="2713220" cy="1593953"/>
            </a:xfrm>
            <a:prstGeom prst="straightConnector1">
              <a:avLst/>
            </a:prstGeom>
            <a:ln>
              <a:solidFill>
                <a:srgbClr val="79333D"/>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CDC23F76-5D0C-4B27-8DC7-D93510E422E8}"/>
                </a:ext>
              </a:extLst>
            </p:cNvPr>
            <p:cNvCxnSpPr>
              <a:cxnSpLocks/>
            </p:cNvCxnSpPr>
            <p:nvPr/>
          </p:nvCxnSpPr>
          <p:spPr>
            <a:xfrm>
              <a:off x="4528280" y="2213547"/>
              <a:ext cx="763249" cy="1543986"/>
            </a:xfrm>
            <a:prstGeom prst="straightConnector1">
              <a:avLst/>
            </a:prstGeom>
            <a:ln>
              <a:solidFill>
                <a:srgbClr val="79333D"/>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37363A4B-2510-4E28-B66A-2AB9F61577BA}"/>
                </a:ext>
              </a:extLst>
            </p:cNvPr>
            <p:cNvCxnSpPr>
              <a:cxnSpLocks/>
            </p:cNvCxnSpPr>
            <p:nvPr/>
          </p:nvCxnSpPr>
          <p:spPr>
            <a:xfrm flipH="1">
              <a:off x="5482652" y="2129851"/>
              <a:ext cx="1225447" cy="1602701"/>
            </a:xfrm>
            <a:prstGeom prst="straightConnector1">
              <a:avLst/>
            </a:prstGeom>
            <a:ln>
              <a:solidFill>
                <a:srgbClr val="79333D"/>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AF638C2-C9CB-4F51-8BB3-F0F3CA6AB37A}"/>
                </a:ext>
              </a:extLst>
            </p:cNvPr>
            <p:cNvCxnSpPr>
              <a:cxnSpLocks/>
            </p:cNvCxnSpPr>
            <p:nvPr/>
          </p:nvCxnSpPr>
          <p:spPr>
            <a:xfrm flipH="1">
              <a:off x="6858001" y="1633928"/>
              <a:ext cx="502169" cy="388495"/>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A565BFD8-8BF4-431B-9BE8-154AF5E4B83D}"/>
                </a:ext>
              </a:extLst>
            </p:cNvPr>
            <p:cNvCxnSpPr>
              <a:cxnSpLocks/>
            </p:cNvCxnSpPr>
            <p:nvPr/>
          </p:nvCxnSpPr>
          <p:spPr>
            <a:xfrm flipH="1">
              <a:off x="6855502" y="1915231"/>
              <a:ext cx="504669" cy="107192"/>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BE49913D-CE3F-41B2-B4A2-85550C7573DE}"/>
                </a:ext>
              </a:extLst>
            </p:cNvPr>
            <p:cNvCxnSpPr>
              <a:cxnSpLocks/>
            </p:cNvCxnSpPr>
            <p:nvPr/>
          </p:nvCxnSpPr>
          <p:spPr>
            <a:xfrm flipH="1" flipV="1">
              <a:off x="6855502" y="2106119"/>
              <a:ext cx="525905" cy="96186"/>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9722A75E-86A8-4BD5-B20B-ADA087B7FFC5}"/>
                </a:ext>
              </a:extLst>
            </p:cNvPr>
            <p:cNvCxnSpPr>
              <a:cxnSpLocks/>
            </p:cNvCxnSpPr>
            <p:nvPr/>
          </p:nvCxnSpPr>
          <p:spPr>
            <a:xfrm flipH="1">
              <a:off x="7300210" y="3417757"/>
              <a:ext cx="487180" cy="269822"/>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F84353F6-FC92-4E26-ADE0-381F9B629E9A}"/>
                </a:ext>
              </a:extLst>
            </p:cNvPr>
            <p:cNvCxnSpPr>
              <a:cxnSpLocks/>
            </p:cNvCxnSpPr>
            <p:nvPr/>
          </p:nvCxnSpPr>
          <p:spPr>
            <a:xfrm flipH="1">
              <a:off x="7488840" y="3757533"/>
              <a:ext cx="459693" cy="49968"/>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93D60700-B118-4EFE-9F65-B6F62A3B2CC1}"/>
                </a:ext>
              </a:extLst>
            </p:cNvPr>
            <p:cNvCxnSpPr>
              <a:cxnSpLocks/>
            </p:cNvCxnSpPr>
            <p:nvPr/>
          </p:nvCxnSpPr>
          <p:spPr>
            <a:xfrm flipH="1" flipV="1">
              <a:off x="7488840" y="3877455"/>
              <a:ext cx="229846" cy="179258"/>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C32FD18C-31C2-4FEA-B5B5-5DB0466DB486}"/>
                </a:ext>
              </a:extLst>
            </p:cNvPr>
            <p:cNvCxnSpPr>
              <a:cxnSpLocks/>
            </p:cNvCxnSpPr>
            <p:nvPr/>
          </p:nvCxnSpPr>
          <p:spPr>
            <a:xfrm flipH="1" flipV="1">
              <a:off x="5482653" y="3938471"/>
              <a:ext cx="558383" cy="125351"/>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A29B58DB-B1C0-4531-A7F2-76330AB2BF64}"/>
                </a:ext>
              </a:extLst>
            </p:cNvPr>
            <p:cNvCxnSpPr>
              <a:cxnSpLocks/>
            </p:cNvCxnSpPr>
            <p:nvPr/>
          </p:nvCxnSpPr>
          <p:spPr>
            <a:xfrm flipH="1" flipV="1">
              <a:off x="5381469" y="3947409"/>
              <a:ext cx="292308" cy="318971"/>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12B7A57-E7F5-4275-8B83-EA4698DF6E55}"/>
                </a:ext>
              </a:extLst>
            </p:cNvPr>
            <p:cNvCxnSpPr>
              <a:cxnSpLocks/>
            </p:cNvCxnSpPr>
            <p:nvPr/>
          </p:nvCxnSpPr>
          <p:spPr>
            <a:xfrm flipV="1">
              <a:off x="5291529" y="3902437"/>
              <a:ext cx="0" cy="536716"/>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94ED83F3-9E15-4414-87D2-023C8CCF76AA}"/>
                </a:ext>
              </a:extLst>
            </p:cNvPr>
            <p:cNvCxnSpPr>
              <a:cxnSpLocks/>
            </p:cNvCxnSpPr>
            <p:nvPr/>
          </p:nvCxnSpPr>
          <p:spPr>
            <a:xfrm flipV="1">
              <a:off x="4796852" y="3938471"/>
              <a:ext cx="311049" cy="424719"/>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E74A3905-A202-4B4E-8C12-41B3EABE72CB}"/>
                </a:ext>
              </a:extLst>
            </p:cNvPr>
            <p:cNvCxnSpPr>
              <a:cxnSpLocks/>
            </p:cNvCxnSpPr>
            <p:nvPr/>
          </p:nvCxnSpPr>
          <p:spPr>
            <a:xfrm flipH="1">
              <a:off x="4425847" y="3900997"/>
              <a:ext cx="618343" cy="111758"/>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123DEE1A-AB32-4688-875F-4B5F0E0465D1}"/>
                </a:ext>
              </a:extLst>
            </p:cNvPr>
            <p:cNvCxnSpPr>
              <a:cxnSpLocks/>
            </p:cNvCxnSpPr>
            <p:nvPr/>
          </p:nvCxnSpPr>
          <p:spPr>
            <a:xfrm flipH="1" flipV="1">
              <a:off x="2578309" y="3816248"/>
              <a:ext cx="372878" cy="227033"/>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E89E2C54-84FB-466E-A281-D0F6C70CF92D}"/>
                </a:ext>
              </a:extLst>
            </p:cNvPr>
            <p:cNvCxnSpPr>
              <a:cxnSpLocks/>
            </p:cNvCxnSpPr>
            <p:nvPr/>
          </p:nvCxnSpPr>
          <p:spPr>
            <a:xfrm flipH="1" flipV="1">
              <a:off x="2383437" y="3838731"/>
              <a:ext cx="194872" cy="436587"/>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74005080-BB75-4F10-A2B3-C9CE8F93C658}"/>
                </a:ext>
              </a:extLst>
            </p:cNvPr>
            <p:cNvCxnSpPr>
              <a:cxnSpLocks/>
            </p:cNvCxnSpPr>
            <p:nvPr/>
          </p:nvCxnSpPr>
          <p:spPr>
            <a:xfrm flipV="1">
              <a:off x="2090816" y="3838731"/>
              <a:ext cx="144593" cy="312099"/>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A8F32165-E2F4-402E-919B-A81C811CBF1D}"/>
                </a:ext>
              </a:extLst>
            </p:cNvPr>
            <p:cNvCxnSpPr>
              <a:cxnSpLocks/>
            </p:cNvCxnSpPr>
            <p:nvPr/>
          </p:nvCxnSpPr>
          <p:spPr>
            <a:xfrm flipH="1">
              <a:off x="1595984" y="3782517"/>
              <a:ext cx="494833" cy="118480"/>
            </a:xfrm>
            <a:prstGeom prst="line">
              <a:avLst/>
            </a:prstGeom>
            <a:ln>
              <a:solidFill>
                <a:srgbClr val="79333D"/>
              </a:solidFill>
            </a:ln>
          </p:spPr>
          <p:style>
            <a:lnRef idx="1">
              <a:schemeClr val="accent1"/>
            </a:lnRef>
            <a:fillRef idx="0">
              <a:schemeClr val="accent1"/>
            </a:fillRef>
            <a:effectRef idx="0">
              <a:schemeClr val="accent1"/>
            </a:effectRef>
            <a:fontRef idx="minor">
              <a:schemeClr val="tx1"/>
            </a:fontRef>
          </p:style>
        </p:cxnSp>
      </p:grpSp>
      <p:sp>
        <p:nvSpPr>
          <p:cNvPr id="486" name="Google Shape;372;p53">
            <a:extLst>
              <a:ext uri="{FF2B5EF4-FFF2-40B4-BE49-F238E27FC236}">
                <a16:creationId xmlns:a16="http://schemas.microsoft.com/office/drawing/2014/main" id="{DC174F2B-0ACC-4D45-90E9-2DAFF72119E4}"/>
              </a:ext>
            </a:extLst>
          </p:cNvPr>
          <p:cNvSpPr txBox="1">
            <a:spLocks/>
          </p:cNvSpPr>
          <p:nvPr/>
        </p:nvSpPr>
        <p:spPr>
          <a:xfrm>
            <a:off x="938500" y="445025"/>
            <a:ext cx="4702200" cy="94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accent1"/>
                </a:solidFill>
                <a:latin typeface="Montserrat ExtraBold" panose="00000900000000000000" pitchFamily="2" charset="0"/>
              </a:rPr>
              <a:t>ER DIAGRAM</a:t>
            </a:r>
          </a:p>
        </p:txBody>
      </p:sp>
      <p:cxnSp>
        <p:nvCxnSpPr>
          <p:cNvPr id="487" name="Google Shape;373;p53">
            <a:extLst>
              <a:ext uri="{FF2B5EF4-FFF2-40B4-BE49-F238E27FC236}">
                <a16:creationId xmlns:a16="http://schemas.microsoft.com/office/drawing/2014/main" id="{A590F15A-353A-4CE0-B6C0-348468162308}"/>
              </a:ext>
            </a:extLst>
          </p:cNvPr>
          <p:cNvCxnSpPr>
            <a:cxnSpLocks/>
          </p:cNvCxnSpPr>
          <p:nvPr/>
        </p:nvCxnSpPr>
        <p:spPr>
          <a:xfrm>
            <a:off x="1026200" y="445025"/>
            <a:ext cx="191749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89" name="Rectangle: Rounded Corners 488">
            <a:extLst>
              <a:ext uri="{FF2B5EF4-FFF2-40B4-BE49-F238E27FC236}">
                <a16:creationId xmlns:a16="http://schemas.microsoft.com/office/drawing/2014/main" id="{E936C4F5-BBF4-478C-8A05-6FF54BEE64C6}"/>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17</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7336"/>
            <a:ext cx="49264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LANGUAGE &amp; TOOLS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Rounded Corners 4">
            <a:extLst>
              <a:ext uri="{FF2B5EF4-FFF2-40B4-BE49-F238E27FC236}">
                <a16:creationId xmlns:a16="http://schemas.microsoft.com/office/drawing/2014/main" id="{39849448-9DA3-4667-885A-0C119C06D5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18</a:t>
            </a:r>
          </a:p>
        </p:txBody>
      </p:sp>
    </p:spTree>
    <p:extLst>
      <p:ext uri="{BB962C8B-B14F-4D97-AF65-F5344CB8AC3E}">
        <p14:creationId xmlns:p14="http://schemas.microsoft.com/office/powerpoint/2010/main" val="2127021855"/>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832875"/>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IS THIS!</a:t>
            </a:r>
            <a:endParaRPr dirty="0"/>
          </a:p>
        </p:txBody>
      </p:sp>
      <p:sp>
        <p:nvSpPr>
          <p:cNvPr id="195" name="Google Shape;195;p41"/>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is a web base platform where we can purchase CSE related courses</a:t>
            </a:r>
            <a:endParaRPr dirty="0"/>
          </a:p>
        </p:txBody>
      </p:sp>
      <p:sp>
        <p:nvSpPr>
          <p:cNvPr id="2" name="Rectangle: Rounded Corners 1">
            <a:extLst>
              <a:ext uri="{FF2B5EF4-FFF2-40B4-BE49-F238E27FC236}">
                <a16:creationId xmlns:a16="http://schemas.microsoft.com/office/drawing/2014/main" id="{806B05C0-69F1-4C02-B53B-4C694501D6B4}"/>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1</a:t>
            </a: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LANGUAGE &amp; TOOLS</a:t>
            </a:r>
            <a:endParaRPr dirty="0"/>
          </a:p>
        </p:txBody>
      </p:sp>
      <p:cxnSp>
        <p:nvCxnSpPr>
          <p:cNvPr id="1956" name="Google Shape;1956;p54"/>
          <p:cNvCxnSpPr/>
          <p:nvPr/>
        </p:nvCxnSpPr>
        <p:spPr>
          <a:xfrm>
            <a:off x="1245300" y="2859300"/>
            <a:ext cx="665340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0193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HTML</a:t>
            </a:r>
            <a:endParaRPr sz="1400" dirty="0">
              <a:solidFill>
                <a:schemeClr val="lt1"/>
              </a:solidFill>
            </a:endParaRPr>
          </a:p>
        </p:txBody>
      </p:sp>
      <p:sp>
        <p:nvSpPr>
          <p:cNvPr id="1959" name="Google Shape;1959;p54"/>
          <p:cNvSpPr txBox="1">
            <a:spLocks noGrp="1"/>
          </p:cNvSpPr>
          <p:nvPr>
            <p:ph type="title" idx="4294967295"/>
          </p:nvPr>
        </p:nvSpPr>
        <p:spPr>
          <a:xfrm>
            <a:off x="47385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BOOTSTRAP</a:t>
            </a:r>
            <a:endParaRPr sz="1400" dirty="0">
              <a:solidFill>
                <a:schemeClr val="lt1"/>
              </a:solidFill>
            </a:endParaRPr>
          </a:p>
        </p:txBody>
      </p:sp>
      <p:sp>
        <p:nvSpPr>
          <p:cNvPr id="1962" name="Google Shape;1962;p54"/>
          <p:cNvSpPr txBox="1">
            <a:spLocks noGrp="1"/>
          </p:cNvSpPr>
          <p:nvPr>
            <p:ph type="title" idx="4294967295"/>
          </p:nvPr>
        </p:nvSpPr>
        <p:spPr>
          <a:xfrm>
            <a:off x="2879786" y="3230845"/>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MYSQL</a:t>
            </a:r>
            <a:endParaRPr sz="1400" dirty="0">
              <a:solidFill>
                <a:schemeClr val="lt1"/>
              </a:solidFill>
            </a:endParaRPr>
          </a:p>
        </p:txBody>
      </p:sp>
      <p:sp>
        <p:nvSpPr>
          <p:cNvPr id="1964" name="Google Shape;1964;p54"/>
          <p:cNvSpPr txBox="1">
            <a:spLocks noGrp="1"/>
          </p:cNvSpPr>
          <p:nvPr>
            <p:ph type="title" idx="4294967295"/>
          </p:nvPr>
        </p:nvSpPr>
        <p:spPr>
          <a:xfrm>
            <a:off x="6597336" y="3218932"/>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SUBLIME TEXT</a:t>
            </a:r>
            <a:endParaRPr sz="1400" dirty="0">
              <a:solidFill>
                <a:schemeClr val="lt1"/>
              </a:solidFill>
            </a:endParaRPr>
          </a:p>
        </p:txBody>
      </p:sp>
      <p:sp>
        <p:nvSpPr>
          <p:cNvPr id="1965" name="Google Shape;1965;p54"/>
          <p:cNvSpPr/>
          <p:nvPr/>
        </p:nvSpPr>
        <p:spPr>
          <a:xfrm>
            <a:off x="167425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53467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539510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725552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a:cxnSpLocks/>
          </p:cNvCxnSpPr>
          <p:nvPr/>
        </p:nvCxnSpPr>
        <p:spPr>
          <a:xfrm>
            <a:off x="1026200" y="414022"/>
            <a:ext cx="331345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 name="Google Shape;1957;p54">
            <a:extLst>
              <a:ext uri="{FF2B5EF4-FFF2-40B4-BE49-F238E27FC236}">
                <a16:creationId xmlns:a16="http://schemas.microsoft.com/office/drawing/2014/main" id="{0DFB4930-86C4-4BE0-BC7E-2222FB9C3889}"/>
              </a:ext>
            </a:extLst>
          </p:cNvPr>
          <p:cNvSpPr txBox="1">
            <a:spLocks/>
          </p:cNvSpPr>
          <p:nvPr/>
        </p:nvSpPr>
        <p:spPr>
          <a:xfrm>
            <a:off x="2879775" y="2109893"/>
            <a:ext cx="1527300"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dirty="0"/>
              <a:t>CSS</a:t>
            </a:r>
          </a:p>
        </p:txBody>
      </p:sp>
      <p:sp>
        <p:nvSpPr>
          <p:cNvPr id="18" name="Google Shape;1957;p54">
            <a:extLst>
              <a:ext uri="{FF2B5EF4-FFF2-40B4-BE49-F238E27FC236}">
                <a16:creationId xmlns:a16="http://schemas.microsoft.com/office/drawing/2014/main" id="{82CBC648-A79D-4DE3-929C-ADD81D7716E8}"/>
              </a:ext>
            </a:extLst>
          </p:cNvPr>
          <p:cNvSpPr txBox="1">
            <a:spLocks/>
          </p:cNvSpPr>
          <p:nvPr/>
        </p:nvSpPr>
        <p:spPr>
          <a:xfrm>
            <a:off x="6597336" y="2097688"/>
            <a:ext cx="1527300"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dirty="0"/>
              <a:t>JAVA SCRIPT</a:t>
            </a:r>
          </a:p>
        </p:txBody>
      </p:sp>
      <p:sp>
        <p:nvSpPr>
          <p:cNvPr id="19" name="Google Shape;1962;p54">
            <a:extLst>
              <a:ext uri="{FF2B5EF4-FFF2-40B4-BE49-F238E27FC236}">
                <a16:creationId xmlns:a16="http://schemas.microsoft.com/office/drawing/2014/main" id="{83B7966A-49E7-4067-BABB-94FEF0022364}"/>
              </a:ext>
            </a:extLst>
          </p:cNvPr>
          <p:cNvSpPr txBox="1">
            <a:spLocks/>
          </p:cNvSpPr>
          <p:nvPr/>
        </p:nvSpPr>
        <p:spPr>
          <a:xfrm>
            <a:off x="1026200" y="3218083"/>
            <a:ext cx="1527300"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dirty="0"/>
              <a:t>PHP</a:t>
            </a:r>
          </a:p>
        </p:txBody>
      </p:sp>
      <p:sp>
        <p:nvSpPr>
          <p:cNvPr id="20" name="Google Shape;1962;p54">
            <a:extLst>
              <a:ext uri="{FF2B5EF4-FFF2-40B4-BE49-F238E27FC236}">
                <a16:creationId xmlns:a16="http://schemas.microsoft.com/office/drawing/2014/main" id="{60A635B4-E3C8-4E67-94DA-4B8C1BA401B2}"/>
              </a:ext>
            </a:extLst>
          </p:cNvPr>
          <p:cNvSpPr txBox="1">
            <a:spLocks/>
          </p:cNvSpPr>
          <p:nvPr/>
        </p:nvSpPr>
        <p:spPr>
          <a:xfrm>
            <a:off x="4733372" y="3207212"/>
            <a:ext cx="1527300"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dirty="0"/>
              <a:t>CHROME</a:t>
            </a:r>
          </a:p>
        </p:txBody>
      </p:sp>
      <p:sp>
        <p:nvSpPr>
          <p:cNvPr id="22" name="Rectangle: Rounded Corners 21">
            <a:extLst>
              <a:ext uri="{FF2B5EF4-FFF2-40B4-BE49-F238E27FC236}">
                <a16:creationId xmlns:a16="http://schemas.microsoft.com/office/drawing/2014/main" id="{BD164693-5CAC-45FF-A0C3-2FF877458627}"/>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19</a:t>
            </a: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7336"/>
            <a:ext cx="49264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SANPSHOT OF WEB (STUDENT)</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08</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Rounded Corners 4">
            <a:extLst>
              <a:ext uri="{FF2B5EF4-FFF2-40B4-BE49-F238E27FC236}">
                <a16:creationId xmlns:a16="http://schemas.microsoft.com/office/drawing/2014/main" id="{B48CB982-B35D-4657-AA44-43874F68C4DD}"/>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20</a:t>
            </a:r>
          </a:p>
        </p:txBody>
      </p:sp>
    </p:spTree>
    <p:extLst>
      <p:ext uri="{BB962C8B-B14F-4D97-AF65-F5344CB8AC3E}">
        <p14:creationId xmlns:p14="http://schemas.microsoft.com/office/powerpoint/2010/main" val="3303574376"/>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HOME PAGE</a:t>
            </a:r>
            <a:endParaRPr dirty="0"/>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21</a:t>
            </a:r>
          </a:p>
        </p:txBody>
      </p:sp>
      <p:pic>
        <p:nvPicPr>
          <p:cNvPr id="18" name="Picture 17">
            <a:extLst>
              <a:ext uri="{FF2B5EF4-FFF2-40B4-BE49-F238E27FC236}">
                <a16:creationId xmlns:a16="http://schemas.microsoft.com/office/drawing/2014/main" id="{CF15BEC1-BE9E-4F7D-85AA-DD00A4B1905A}"/>
              </a:ext>
            </a:extLst>
          </p:cNvPr>
          <p:cNvPicPr>
            <a:picLocks noChangeAspect="1"/>
          </p:cNvPicPr>
          <p:nvPr/>
        </p:nvPicPr>
        <p:blipFill>
          <a:blip r:embed="rId4"/>
          <a:stretch>
            <a:fillRect/>
          </a:stretch>
        </p:blipFill>
        <p:spPr>
          <a:xfrm>
            <a:off x="1026200" y="1094280"/>
            <a:ext cx="3251206" cy="1828802"/>
          </a:xfrm>
          <a:prstGeom prst="rect">
            <a:avLst/>
          </a:prstGeom>
        </p:spPr>
      </p:pic>
      <p:pic>
        <p:nvPicPr>
          <p:cNvPr id="20" name="Picture 19">
            <a:extLst>
              <a:ext uri="{FF2B5EF4-FFF2-40B4-BE49-F238E27FC236}">
                <a16:creationId xmlns:a16="http://schemas.microsoft.com/office/drawing/2014/main" id="{5C73875C-2CFC-4792-B066-3D2406586C3D}"/>
              </a:ext>
            </a:extLst>
          </p:cNvPr>
          <p:cNvPicPr>
            <a:picLocks noChangeAspect="1"/>
          </p:cNvPicPr>
          <p:nvPr/>
        </p:nvPicPr>
        <p:blipFill>
          <a:blip r:embed="rId5"/>
          <a:stretch>
            <a:fillRect/>
          </a:stretch>
        </p:blipFill>
        <p:spPr>
          <a:xfrm>
            <a:off x="1026199" y="3060804"/>
            <a:ext cx="3251205" cy="1828802"/>
          </a:xfrm>
          <a:prstGeom prst="rect">
            <a:avLst/>
          </a:prstGeom>
        </p:spPr>
      </p:pic>
      <p:pic>
        <p:nvPicPr>
          <p:cNvPr id="22" name="Picture 21">
            <a:extLst>
              <a:ext uri="{FF2B5EF4-FFF2-40B4-BE49-F238E27FC236}">
                <a16:creationId xmlns:a16="http://schemas.microsoft.com/office/drawing/2014/main" id="{3938C646-A260-4BE3-A098-2B16B4E5D031}"/>
              </a:ext>
            </a:extLst>
          </p:cNvPr>
          <p:cNvPicPr>
            <a:picLocks noChangeAspect="1"/>
          </p:cNvPicPr>
          <p:nvPr/>
        </p:nvPicPr>
        <p:blipFill>
          <a:blip r:embed="rId6"/>
          <a:stretch>
            <a:fillRect/>
          </a:stretch>
        </p:blipFill>
        <p:spPr>
          <a:xfrm>
            <a:off x="4954295" y="1094280"/>
            <a:ext cx="3251205" cy="1828802"/>
          </a:xfrm>
          <a:prstGeom prst="rect">
            <a:avLst/>
          </a:prstGeom>
        </p:spPr>
      </p:pic>
      <p:pic>
        <p:nvPicPr>
          <p:cNvPr id="24" name="Picture 23">
            <a:extLst>
              <a:ext uri="{FF2B5EF4-FFF2-40B4-BE49-F238E27FC236}">
                <a16:creationId xmlns:a16="http://schemas.microsoft.com/office/drawing/2014/main" id="{187962CB-6F34-431A-9106-A6BC7D8B8496}"/>
              </a:ext>
            </a:extLst>
          </p:cNvPr>
          <p:cNvPicPr>
            <a:picLocks noChangeAspect="1"/>
          </p:cNvPicPr>
          <p:nvPr/>
        </p:nvPicPr>
        <p:blipFill>
          <a:blip r:embed="rId7"/>
          <a:stretch>
            <a:fillRect/>
          </a:stretch>
        </p:blipFill>
        <p:spPr>
          <a:xfrm>
            <a:off x="4954294" y="3060805"/>
            <a:ext cx="3251205" cy="1828802"/>
          </a:xfrm>
          <a:prstGeom prst="rect">
            <a:avLst/>
          </a:prstGeom>
        </p:spPr>
      </p:pic>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page shows all the feedback provided from students</a:t>
            </a:r>
            <a:endParaRPr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STUDENT FEEDBACK</a:t>
            </a:r>
            <a:endParaRPr dirty="0"/>
          </a:p>
        </p:txBody>
      </p:sp>
      <p:cxnSp>
        <p:nvCxnSpPr>
          <p:cNvPr id="2115" name="Google Shape;2115;p64"/>
          <p:cNvCxnSpPr>
            <a:cxnSpLocks/>
          </p:cNvCxnSpPr>
          <p:nvPr/>
        </p:nvCxnSpPr>
        <p:spPr>
          <a:xfrm>
            <a:off x="1026200" y="414022"/>
            <a:ext cx="306573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22</a:t>
            </a:r>
          </a:p>
        </p:txBody>
      </p:sp>
    </p:spTree>
    <p:extLst>
      <p:ext uri="{BB962C8B-B14F-4D97-AF65-F5344CB8AC3E}">
        <p14:creationId xmlns:p14="http://schemas.microsoft.com/office/powerpoint/2010/main" val="46156254"/>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contact with authority registered or non registered student can use this page.</a:t>
            </a:r>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CONTACT PAGE</a:t>
            </a:r>
            <a:endParaRPr dirty="0"/>
          </a:p>
        </p:txBody>
      </p:sp>
      <p:cxnSp>
        <p:nvCxnSpPr>
          <p:cNvPr id="2115" name="Google Shape;2115;p64"/>
          <p:cNvCxnSpPr>
            <a:cxnSpLocks/>
          </p:cNvCxnSpPr>
          <p:nvPr/>
        </p:nvCxnSpPr>
        <p:spPr>
          <a:xfrm>
            <a:off x="1026200" y="414022"/>
            <a:ext cx="306573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23</a:t>
            </a:r>
          </a:p>
        </p:txBody>
      </p:sp>
    </p:spTree>
    <p:extLst>
      <p:ext uri="{BB962C8B-B14F-4D97-AF65-F5344CB8AC3E}">
        <p14:creationId xmlns:p14="http://schemas.microsoft.com/office/powerpoint/2010/main" val="218137970"/>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Student can update his/her profile information.</a:t>
            </a:r>
            <a:endParaRPr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STUDENT PROFILE</a:t>
            </a:r>
            <a:endParaRPr dirty="0"/>
          </a:p>
        </p:txBody>
      </p:sp>
      <p:cxnSp>
        <p:nvCxnSpPr>
          <p:cNvPr id="2115" name="Google Shape;2115;p64"/>
          <p:cNvCxnSpPr>
            <a:cxnSpLocks/>
          </p:cNvCxnSpPr>
          <p:nvPr/>
        </p:nvCxnSpPr>
        <p:spPr>
          <a:xfrm>
            <a:off x="1026200" y="414022"/>
            <a:ext cx="298366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24</a:t>
            </a:r>
          </a:p>
        </p:txBody>
      </p:sp>
    </p:spTree>
    <p:extLst>
      <p:ext uri="{BB962C8B-B14F-4D97-AF65-F5344CB8AC3E}">
        <p14:creationId xmlns:p14="http://schemas.microsoft.com/office/powerpoint/2010/main" val="3518064680"/>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After buying courses student can access those course inside his/her profile.</a:t>
            </a:r>
            <a:endParaRPr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PURCHASED COURSE</a:t>
            </a:r>
            <a:endParaRPr dirty="0"/>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25</a:t>
            </a:r>
          </a:p>
        </p:txBody>
      </p:sp>
    </p:spTree>
    <p:extLst>
      <p:ext uri="{BB962C8B-B14F-4D97-AF65-F5344CB8AC3E}">
        <p14:creationId xmlns:p14="http://schemas.microsoft.com/office/powerpoint/2010/main" val="216136804"/>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the lesson show after clicking watch course button.</a:t>
            </a:r>
            <a:endParaRPr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COURSE LESSON</a:t>
            </a:r>
            <a:endParaRPr dirty="0"/>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26</a:t>
            </a:r>
          </a:p>
        </p:txBody>
      </p:sp>
    </p:spTree>
    <p:extLst>
      <p:ext uri="{BB962C8B-B14F-4D97-AF65-F5344CB8AC3E}">
        <p14:creationId xmlns:p14="http://schemas.microsoft.com/office/powerpoint/2010/main" val="1934970774"/>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student he/she can provide a feedback which will show in the homepage feedback section.</a:t>
            </a:r>
            <a:endParaRPr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PROVIDE FEEDBACK</a:t>
            </a:r>
            <a:endParaRPr dirty="0"/>
          </a:p>
        </p:txBody>
      </p:sp>
      <p:cxnSp>
        <p:nvCxnSpPr>
          <p:cNvPr id="2115" name="Google Shape;2115;p64"/>
          <p:cNvCxnSpPr>
            <a:cxnSpLocks/>
          </p:cNvCxnSpPr>
          <p:nvPr/>
        </p:nvCxnSpPr>
        <p:spPr>
          <a:xfrm>
            <a:off x="1026200" y="414022"/>
            <a:ext cx="332094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27</a:t>
            </a:r>
          </a:p>
        </p:txBody>
      </p:sp>
    </p:spTree>
    <p:extLst>
      <p:ext uri="{BB962C8B-B14F-4D97-AF65-F5344CB8AC3E}">
        <p14:creationId xmlns:p14="http://schemas.microsoft.com/office/powerpoint/2010/main" val="4036393137"/>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807336"/>
            <a:ext cx="49264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SANPSHOT OF WEB (ADMIN)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08</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Rounded Corners 4">
            <a:extLst>
              <a:ext uri="{FF2B5EF4-FFF2-40B4-BE49-F238E27FC236}">
                <a16:creationId xmlns:a16="http://schemas.microsoft.com/office/drawing/2014/main" id="{B48CB982-B35D-4657-AA44-43874F68C4DD}"/>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28</a:t>
            </a:r>
          </a:p>
        </p:txBody>
      </p:sp>
    </p:spTree>
    <p:extLst>
      <p:ext uri="{BB962C8B-B14F-4D97-AF65-F5344CB8AC3E}">
        <p14:creationId xmlns:p14="http://schemas.microsoft.com/office/powerpoint/2010/main" val="319172537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OUTLINE</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dirty="0">
              <a:solidFill>
                <a:schemeClr val="accent2"/>
              </a:solidFill>
              <a:latin typeface="Montserrat ExtraBold"/>
              <a:ea typeface="Montserrat ExtraBold"/>
              <a:cs typeface="Montserrat ExtraBold"/>
              <a:sym typeface="Montserrat ExtraBold"/>
            </a:endParaRPr>
          </a:p>
        </p:txBody>
      </p:sp>
      <p:sp>
        <p:nvSpPr>
          <p:cNvPr id="7" name="Google Shape;178;p40">
            <a:extLst>
              <a:ext uri="{FF2B5EF4-FFF2-40B4-BE49-F238E27FC236}">
                <a16:creationId xmlns:a16="http://schemas.microsoft.com/office/drawing/2014/main" id="{620154FF-05F4-4457-90F3-3809F67AC67C}"/>
              </a:ext>
            </a:extLst>
          </p:cNvPr>
          <p:cNvSpPr txBox="1">
            <a:spLocks/>
          </p:cNvSpPr>
          <p:nvPr/>
        </p:nvSpPr>
        <p:spPr>
          <a:xfrm>
            <a:off x="201506" y="915725"/>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accent4"/>
                </a:solidFill>
                <a:latin typeface="Montserrat ExtraBold" panose="00000900000000000000" pitchFamily="2" charset="0"/>
              </a:rPr>
              <a:t>01. </a:t>
            </a:r>
          </a:p>
        </p:txBody>
      </p:sp>
      <p:sp>
        <p:nvSpPr>
          <p:cNvPr id="8" name="Google Shape;178;p40">
            <a:extLst>
              <a:ext uri="{FF2B5EF4-FFF2-40B4-BE49-F238E27FC236}">
                <a16:creationId xmlns:a16="http://schemas.microsoft.com/office/drawing/2014/main" id="{3B57B59C-865B-472E-8901-95FA64B430EC}"/>
              </a:ext>
            </a:extLst>
          </p:cNvPr>
          <p:cNvSpPr txBox="1">
            <a:spLocks/>
          </p:cNvSpPr>
          <p:nvPr/>
        </p:nvSpPr>
        <p:spPr>
          <a:xfrm>
            <a:off x="201506" y="1386425"/>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accent4"/>
                </a:solidFill>
                <a:latin typeface="Montserrat ExtraBold" panose="00000900000000000000" pitchFamily="2" charset="0"/>
              </a:rPr>
              <a:t>02. </a:t>
            </a:r>
          </a:p>
        </p:txBody>
      </p:sp>
      <p:sp>
        <p:nvSpPr>
          <p:cNvPr id="9" name="Google Shape;178;p40">
            <a:extLst>
              <a:ext uri="{FF2B5EF4-FFF2-40B4-BE49-F238E27FC236}">
                <a16:creationId xmlns:a16="http://schemas.microsoft.com/office/drawing/2014/main" id="{8AF8D735-EE64-40D7-875D-AD369B7EE30E}"/>
              </a:ext>
            </a:extLst>
          </p:cNvPr>
          <p:cNvSpPr txBox="1">
            <a:spLocks/>
          </p:cNvSpPr>
          <p:nvPr/>
        </p:nvSpPr>
        <p:spPr>
          <a:xfrm>
            <a:off x="201506" y="1844938"/>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accent4"/>
                </a:solidFill>
                <a:latin typeface="Montserrat ExtraBold" panose="00000900000000000000" pitchFamily="2" charset="0"/>
              </a:rPr>
              <a:t>03. </a:t>
            </a:r>
          </a:p>
        </p:txBody>
      </p:sp>
      <p:sp>
        <p:nvSpPr>
          <p:cNvPr id="10" name="Google Shape;178;p40">
            <a:extLst>
              <a:ext uri="{FF2B5EF4-FFF2-40B4-BE49-F238E27FC236}">
                <a16:creationId xmlns:a16="http://schemas.microsoft.com/office/drawing/2014/main" id="{FB8F1A1E-522A-438F-80C1-006F1DA25041}"/>
              </a:ext>
            </a:extLst>
          </p:cNvPr>
          <p:cNvSpPr txBox="1">
            <a:spLocks/>
          </p:cNvSpPr>
          <p:nvPr/>
        </p:nvSpPr>
        <p:spPr>
          <a:xfrm>
            <a:off x="201506" y="2365552"/>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accent4"/>
                </a:solidFill>
                <a:latin typeface="Montserrat ExtraBold" panose="00000900000000000000" pitchFamily="2" charset="0"/>
              </a:rPr>
              <a:t>04. </a:t>
            </a:r>
          </a:p>
        </p:txBody>
      </p:sp>
      <p:sp>
        <p:nvSpPr>
          <p:cNvPr id="11" name="Google Shape;178;p40">
            <a:extLst>
              <a:ext uri="{FF2B5EF4-FFF2-40B4-BE49-F238E27FC236}">
                <a16:creationId xmlns:a16="http://schemas.microsoft.com/office/drawing/2014/main" id="{C2661803-D125-43B4-95B4-7078CEF00632}"/>
              </a:ext>
            </a:extLst>
          </p:cNvPr>
          <p:cNvSpPr txBox="1">
            <a:spLocks/>
          </p:cNvSpPr>
          <p:nvPr/>
        </p:nvSpPr>
        <p:spPr>
          <a:xfrm>
            <a:off x="201506" y="2880873"/>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accent4"/>
                </a:solidFill>
                <a:latin typeface="Montserrat ExtraBold" panose="00000900000000000000" pitchFamily="2" charset="0"/>
              </a:rPr>
              <a:t>05. </a:t>
            </a:r>
          </a:p>
        </p:txBody>
      </p:sp>
      <p:sp>
        <p:nvSpPr>
          <p:cNvPr id="12" name="Google Shape;178;p40">
            <a:extLst>
              <a:ext uri="{FF2B5EF4-FFF2-40B4-BE49-F238E27FC236}">
                <a16:creationId xmlns:a16="http://schemas.microsoft.com/office/drawing/2014/main" id="{22F29DA4-76F0-4DF3-B4AB-91535ECA19CA}"/>
              </a:ext>
            </a:extLst>
          </p:cNvPr>
          <p:cNvSpPr txBox="1">
            <a:spLocks/>
          </p:cNvSpPr>
          <p:nvPr/>
        </p:nvSpPr>
        <p:spPr>
          <a:xfrm>
            <a:off x="223902" y="3398605"/>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accent4"/>
                </a:solidFill>
                <a:latin typeface="Montserrat ExtraBold" panose="00000900000000000000" pitchFamily="2" charset="0"/>
              </a:rPr>
              <a:t>06. </a:t>
            </a:r>
          </a:p>
        </p:txBody>
      </p:sp>
      <p:sp>
        <p:nvSpPr>
          <p:cNvPr id="13" name="Google Shape;178;p40">
            <a:extLst>
              <a:ext uri="{FF2B5EF4-FFF2-40B4-BE49-F238E27FC236}">
                <a16:creationId xmlns:a16="http://schemas.microsoft.com/office/drawing/2014/main" id="{020247B3-BA67-414E-95DD-F9BE757E6F21}"/>
              </a:ext>
            </a:extLst>
          </p:cNvPr>
          <p:cNvSpPr txBox="1">
            <a:spLocks/>
          </p:cNvSpPr>
          <p:nvPr/>
        </p:nvSpPr>
        <p:spPr>
          <a:xfrm>
            <a:off x="3694214" y="1844938"/>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accent4"/>
                </a:solidFill>
                <a:latin typeface="Montserrat ExtraBold" panose="00000900000000000000" pitchFamily="2" charset="0"/>
              </a:rPr>
              <a:t>07. </a:t>
            </a:r>
          </a:p>
        </p:txBody>
      </p:sp>
      <p:sp>
        <p:nvSpPr>
          <p:cNvPr id="14" name="Google Shape;183;p40">
            <a:extLst>
              <a:ext uri="{FF2B5EF4-FFF2-40B4-BE49-F238E27FC236}">
                <a16:creationId xmlns:a16="http://schemas.microsoft.com/office/drawing/2014/main" id="{67935CD9-F026-4296-B5A2-099973E057D8}"/>
              </a:ext>
            </a:extLst>
          </p:cNvPr>
          <p:cNvSpPr txBox="1">
            <a:spLocks/>
          </p:cNvSpPr>
          <p:nvPr/>
        </p:nvSpPr>
        <p:spPr>
          <a:xfrm>
            <a:off x="1108364" y="1041311"/>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Montserrat ExtraBold" panose="00000900000000000000" pitchFamily="2" charset="0"/>
              </a:rPr>
              <a:t>OBJECTIVE</a:t>
            </a:r>
          </a:p>
        </p:txBody>
      </p:sp>
      <p:sp>
        <p:nvSpPr>
          <p:cNvPr id="15" name="Google Shape;183;p40">
            <a:extLst>
              <a:ext uri="{FF2B5EF4-FFF2-40B4-BE49-F238E27FC236}">
                <a16:creationId xmlns:a16="http://schemas.microsoft.com/office/drawing/2014/main" id="{82B8A101-CBB4-4C5C-B3CA-2BDC95D711A2}"/>
              </a:ext>
            </a:extLst>
          </p:cNvPr>
          <p:cNvSpPr txBox="1">
            <a:spLocks/>
          </p:cNvSpPr>
          <p:nvPr/>
        </p:nvSpPr>
        <p:spPr>
          <a:xfrm>
            <a:off x="1235006" y="1528634"/>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Montserrat ExtraBold" panose="00000900000000000000" pitchFamily="2" charset="0"/>
              </a:rPr>
              <a:t>MOTIVATION</a:t>
            </a:r>
          </a:p>
        </p:txBody>
      </p:sp>
      <p:sp>
        <p:nvSpPr>
          <p:cNvPr id="16" name="Google Shape;183;p40">
            <a:extLst>
              <a:ext uri="{FF2B5EF4-FFF2-40B4-BE49-F238E27FC236}">
                <a16:creationId xmlns:a16="http://schemas.microsoft.com/office/drawing/2014/main" id="{564C37BC-0D01-44A9-8E53-D0919D9329C4}"/>
              </a:ext>
            </a:extLst>
          </p:cNvPr>
          <p:cNvSpPr txBox="1">
            <a:spLocks/>
          </p:cNvSpPr>
          <p:nvPr/>
        </p:nvSpPr>
        <p:spPr>
          <a:xfrm>
            <a:off x="1108364" y="1970699"/>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Montserrat ExtraBold" panose="00000900000000000000" pitchFamily="2" charset="0"/>
              </a:rPr>
              <a:t>FEATURES</a:t>
            </a:r>
          </a:p>
        </p:txBody>
      </p:sp>
      <p:sp>
        <p:nvSpPr>
          <p:cNvPr id="17" name="Google Shape;183;p40">
            <a:extLst>
              <a:ext uri="{FF2B5EF4-FFF2-40B4-BE49-F238E27FC236}">
                <a16:creationId xmlns:a16="http://schemas.microsoft.com/office/drawing/2014/main" id="{8155428C-FE76-4A48-9578-A036321B5532}"/>
              </a:ext>
            </a:extLst>
          </p:cNvPr>
          <p:cNvSpPr txBox="1">
            <a:spLocks/>
          </p:cNvSpPr>
          <p:nvPr/>
        </p:nvSpPr>
        <p:spPr>
          <a:xfrm>
            <a:off x="1071750" y="2511248"/>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Montserrat ExtraBold" panose="00000900000000000000" pitchFamily="2" charset="0"/>
              </a:rPr>
              <a:t>USE CASE</a:t>
            </a:r>
          </a:p>
        </p:txBody>
      </p:sp>
      <p:sp>
        <p:nvSpPr>
          <p:cNvPr id="18" name="Google Shape;183;p40">
            <a:extLst>
              <a:ext uri="{FF2B5EF4-FFF2-40B4-BE49-F238E27FC236}">
                <a16:creationId xmlns:a16="http://schemas.microsoft.com/office/drawing/2014/main" id="{10DD16E2-B888-41B0-9F0D-DBC52207C632}"/>
              </a:ext>
            </a:extLst>
          </p:cNvPr>
          <p:cNvSpPr txBox="1">
            <a:spLocks/>
          </p:cNvSpPr>
          <p:nvPr/>
        </p:nvSpPr>
        <p:spPr>
          <a:xfrm>
            <a:off x="1235006" y="3018537"/>
            <a:ext cx="2721579"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Montserrat ExtraBold" panose="00000900000000000000" pitchFamily="2" charset="0"/>
              </a:rPr>
              <a:t>DATABASE DESIGN</a:t>
            </a:r>
          </a:p>
        </p:txBody>
      </p:sp>
      <p:sp>
        <p:nvSpPr>
          <p:cNvPr id="19" name="Google Shape;183;p40">
            <a:extLst>
              <a:ext uri="{FF2B5EF4-FFF2-40B4-BE49-F238E27FC236}">
                <a16:creationId xmlns:a16="http://schemas.microsoft.com/office/drawing/2014/main" id="{F75ED0C4-33AB-4F4C-81EF-242B1FEAA15A}"/>
              </a:ext>
            </a:extLst>
          </p:cNvPr>
          <p:cNvSpPr txBox="1">
            <a:spLocks/>
          </p:cNvSpPr>
          <p:nvPr/>
        </p:nvSpPr>
        <p:spPr>
          <a:xfrm>
            <a:off x="1235006" y="3536716"/>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Montserrat ExtraBold" panose="00000900000000000000" pitchFamily="2" charset="0"/>
              </a:rPr>
              <a:t>ER DIAGRAM</a:t>
            </a:r>
          </a:p>
        </p:txBody>
      </p:sp>
      <p:sp>
        <p:nvSpPr>
          <p:cNvPr id="20" name="Google Shape;183;p40">
            <a:extLst>
              <a:ext uri="{FF2B5EF4-FFF2-40B4-BE49-F238E27FC236}">
                <a16:creationId xmlns:a16="http://schemas.microsoft.com/office/drawing/2014/main" id="{3414F290-EDE8-498A-AB3F-0FA474FD0617}"/>
              </a:ext>
            </a:extLst>
          </p:cNvPr>
          <p:cNvSpPr txBox="1">
            <a:spLocks/>
          </p:cNvSpPr>
          <p:nvPr/>
        </p:nvSpPr>
        <p:spPr>
          <a:xfrm>
            <a:off x="4938424" y="1981587"/>
            <a:ext cx="2559987"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Montserrat ExtraBold" panose="00000900000000000000" pitchFamily="2" charset="0"/>
              </a:rPr>
              <a:t>LANGUAGE &amp; TOOLS</a:t>
            </a:r>
          </a:p>
        </p:txBody>
      </p:sp>
      <p:cxnSp>
        <p:nvCxnSpPr>
          <p:cNvPr id="21" name="Google Shape;172;p39">
            <a:extLst>
              <a:ext uri="{FF2B5EF4-FFF2-40B4-BE49-F238E27FC236}">
                <a16:creationId xmlns:a16="http://schemas.microsoft.com/office/drawing/2014/main" id="{96CC0453-6011-45DE-AA81-04290DB0D557}"/>
              </a:ext>
            </a:extLst>
          </p:cNvPr>
          <p:cNvCxnSpPr>
            <a:cxnSpLocks/>
          </p:cNvCxnSpPr>
          <p:nvPr/>
        </p:nvCxnSpPr>
        <p:spPr>
          <a:xfrm>
            <a:off x="4208907" y="1278561"/>
            <a:ext cx="0" cy="27765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5" name="Google Shape;178;p40">
            <a:extLst>
              <a:ext uri="{FF2B5EF4-FFF2-40B4-BE49-F238E27FC236}">
                <a16:creationId xmlns:a16="http://schemas.microsoft.com/office/drawing/2014/main" id="{A14DE82F-2389-431D-AE47-0FC38771DBA2}"/>
              </a:ext>
            </a:extLst>
          </p:cNvPr>
          <p:cNvSpPr txBox="1">
            <a:spLocks/>
          </p:cNvSpPr>
          <p:nvPr/>
        </p:nvSpPr>
        <p:spPr>
          <a:xfrm>
            <a:off x="3694214" y="2354488"/>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accent4"/>
                </a:solidFill>
                <a:latin typeface="Montserrat ExtraBold" panose="00000900000000000000" pitchFamily="2" charset="0"/>
              </a:rPr>
              <a:t>08. </a:t>
            </a:r>
          </a:p>
        </p:txBody>
      </p:sp>
      <p:sp>
        <p:nvSpPr>
          <p:cNvPr id="26" name="Google Shape;183;p40">
            <a:extLst>
              <a:ext uri="{FF2B5EF4-FFF2-40B4-BE49-F238E27FC236}">
                <a16:creationId xmlns:a16="http://schemas.microsoft.com/office/drawing/2014/main" id="{E1E2DDA6-1661-4372-AA58-B3C1349EA7AB}"/>
              </a:ext>
            </a:extLst>
          </p:cNvPr>
          <p:cNvSpPr txBox="1">
            <a:spLocks/>
          </p:cNvSpPr>
          <p:nvPr/>
        </p:nvSpPr>
        <p:spPr>
          <a:xfrm>
            <a:off x="4935094" y="2474337"/>
            <a:ext cx="2559987"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Montserrat ExtraBold" panose="00000900000000000000" pitchFamily="2" charset="0"/>
              </a:rPr>
              <a:t>SNAP SHOT OF WEB</a:t>
            </a:r>
          </a:p>
        </p:txBody>
      </p:sp>
      <p:sp>
        <p:nvSpPr>
          <p:cNvPr id="27" name="Google Shape;178;p40">
            <a:extLst>
              <a:ext uri="{FF2B5EF4-FFF2-40B4-BE49-F238E27FC236}">
                <a16:creationId xmlns:a16="http://schemas.microsoft.com/office/drawing/2014/main" id="{11C4D3A5-8197-4073-88CB-E2F705F5EA27}"/>
              </a:ext>
            </a:extLst>
          </p:cNvPr>
          <p:cNvSpPr txBox="1">
            <a:spLocks/>
          </p:cNvSpPr>
          <p:nvPr/>
        </p:nvSpPr>
        <p:spPr>
          <a:xfrm>
            <a:off x="3694214" y="2843037"/>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accent4"/>
                </a:solidFill>
                <a:latin typeface="Montserrat ExtraBold" panose="00000900000000000000" pitchFamily="2" charset="0"/>
              </a:rPr>
              <a:t>09. </a:t>
            </a:r>
          </a:p>
        </p:txBody>
      </p:sp>
      <p:sp>
        <p:nvSpPr>
          <p:cNvPr id="28" name="Google Shape;178;p40">
            <a:extLst>
              <a:ext uri="{FF2B5EF4-FFF2-40B4-BE49-F238E27FC236}">
                <a16:creationId xmlns:a16="http://schemas.microsoft.com/office/drawing/2014/main" id="{07F1A922-9B90-4A21-BA3B-2A007DBDF266}"/>
              </a:ext>
            </a:extLst>
          </p:cNvPr>
          <p:cNvSpPr txBox="1">
            <a:spLocks/>
          </p:cNvSpPr>
          <p:nvPr/>
        </p:nvSpPr>
        <p:spPr>
          <a:xfrm>
            <a:off x="3694214" y="3342475"/>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accent4"/>
                </a:solidFill>
                <a:latin typeface="Montserrat ExtraBold" panose="00000900000000000000" pitchFamily="2" charset="0"/>
              </a:rPr>
              <a:t>10. </a:t>
            </a:r>
          </a:p>
        </p:txBody>
      </p:sp>
      <p:sp>
        <p:nvSpPr>
          <p:cNvPr id="29" name="Google Shape;183;p40">
            <a:extLst>
              <a:ext uri="{FF2B5EF4-FFF2-40B4-BE49-F238E27FC236}">
                <a16:creationId xmlns:a16="http://schemas.microsoft.com/office/drawing/2014/main" id="{BCE7C8B6-E76B-46D2-BEFE-EE40C3867FF9}"/>
              </a:ext>
            </a:extLst>
          </p:cNvPr>
          <p:cNvSpPr txBox="1">
            <a:spLocks/>
          </p:cNvSpPr>
          <p:nvPr/>
        </p:nvSpPr>
        <p:spPr>
          <a:xfrm>
            <a:off x="4682771" y="3005445"/>
            <a:ext cx="2559987"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Montserrat ExtraBold" panose="00000900000000000000" pitchFamily="2" charset="0"/>
              </a:rPr>
              <a:t>FUTURE WORK</a:t>
            </a:r>
          </a:p>
        </p:txBody>
      </p:sp>
      <p:sp>
        <p:nvSpPr>
          <p:cNvPr id="30" name="Google Shape;183;p40">
            <a:extLst>
              <a:ext uri="{FF2B5EF4-FFF2-40B4-BE49-F238E27FC236}">
                <a16:creationId xmlns:a16="http://schemas.microsoft.com/office/drawing/2014/main" id="{FE1797F2-F402-4C43-B1A8-18624D8D2D23}"/>
              </a:ext>
            </a:extLst>
          </p:cNvPr>
          <p:cNvSpPr txBox="1">
            <a:spLocks/>
          </p:cNvSpPr>
          <p:nvPr/>
        </p:nvSpPr>
        <p:spPr>
          <a:xfrm>
            <a:off x="4572000" y="3480903"/>
            <a:ext cx="2559987"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Montserrat ExtraBold" panose="00000900000000000000" pitchFamily="2" charset="0"/>
              </a:rPr>
              <a:t>REFERENCES</a:t>
            </a:r>
          </a:p>
        </p:txBody>
      </p:sp>
      <p:sp>
        <p:nvSpPr>
          <p:cNvPr id="31" name="Rectangle: Rounded Corners 30">
            <a:extLst>
              <a:ext uri="{FF2B5EF4-FFF2-40B4-BE49-F238E27FC236}">
                <a16:creationId xmlns:a16="http://schemas.microsoft.com/office/drawing/2014/main" id="{647AFE22-12F6-4BEA-8F51-686246D7590D}"/>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2</a:t>
            </a:r>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can edit, delete and add any course.</a:t>
            </a:r>
            <a:endParaRPr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MANAGE COURSES</a:t>
            </a:r>
            <a:endParaRPr dirty="0"/>
          </a:p>
        </p:txBody>
      </p:sp>
      <p:cxnSp>
        <p:nvCxnSpPr>
          <p:cNvPr id="2115" name="Google Shape;2115;p64"/>
          <p:cNvCxnSpPr>
            <a:cxnSpLocks/>
          </p:cNvCxnSpPr>
          <p:nvPr/>
        </p:nvCxnSpPr>
        <p:spPr>
          <a:xfrm>
            <a:off x="1026200" y="414022"/>
            <a:ext cx="336591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29</a:t>
            </a:r>
          </a:p>
        </p:txBody>
      </p:sp>
    </p:spTree>
    <p:extLst>
      <p:ext uri="{BB962C8B-B14F-4D97-AF65-F5344CB8AC3E}">
        <p14:creationId xmlns:p14="http://schemas.microsoft.com/office/powerpoint/2010/main" val="2122155874"/>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Admin can edit, delete and add any courses lesson after searching desired course id.</a:t>
            </a:r>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MANAGE LESSON</a:t>
            </a:r>
            <a:endParaRPr dirty="0"/>
          </a:p>
        </p:txBody>
      </p:sp>
      <p:cxnSp>
        <p:nvCxnSpPr>
          <p:cNvPr id="2115" name="Google Shape;2115;p64"/>
          <p:cNvCxnSpPr>
            <a:cxnSpLocks/>
          </p:cNvCxnSpPr>
          <p:nvPr/>
        </p:nvCxnSpPr>
        <p:spPr>
          <a:xfrm>
            <a:off x="1026200" y="414022"/>
            <a:ext cx="332094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30</a:t>
            </a:r>
          </a:p>
        </p:txBody>
      </p:sp>
    </p:spTree>
    <p:extLst>
      <p:ext uri="{BB962C8B-B14F-4D97-AF65-F5344CB8AC3E}">
        <p14:creationId xmlns:p14="http://schemas.microsoft.com/office/powerpoint/2010/main" val="3086036829"/>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Admin can edit, delete and add any student history/ profile.</a:t>
            </a:r>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MANAGE STUDNET</a:t>
            </a:r>
            <a:endParaRPr dirty="0"/>
          </a:p>
        </p:txBody>
      </p:sp>
      <p:cxnSp>
        <p:nvCxnSpPr>
          <p:cNvPr id="2115" name="Google Shape;2115;p64"/>
          <p:cNvCxnSpPr>
            <a:cxnSpLocks/>
          </p:cNvCxnSpPr>
          <p:nvPr/>
        </p:nvCxnSpPr>
        <p:spPr>
          <a:xfrm>
            <a:off x="1026200" y="414022"/>
            <a:ext cx="332094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31</a:t>
            </a:r>
          </a:p>
        </p:txBody>
      </p:sp>
    </p:spTree>
    <p:extLst>
      <p:ext uri="{BB962C8B-B14F-4D97-AF65-F5344CB8AC3E}">
        <p14:creationId xmlns:p14="http://schemas.microsoft.com/office/powerpoint/2010/main" val="2954298010"/>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Admin can easily create a sell report from one date to another date.</a:t>
            </a:r>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MANAGE SELL REPORT</a:t>
            </a:r>
            <a:endParaRPr dirty="0"/>
          </a:p>
        </p:txBody>
      </p:sp>
      <p:cxnSp>
        <p:nvCxnSpPr>
          <p:cNvPr id="2115" name="Google Shape;2115;p64"/>
          <p:cNvCxnSpPr>
            <a:cxnSpLocks/>
          </p:cNvCxnSpPr>
          <p:nvPr/>
        </p:nvCxnSpPr>
        <p:spPr>
          <a:xfrm>
            <a:off x="1026200" y="414022"/>
            <a:ext cx="332094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32</a:t>
            </a:r>
          </a:p>
        </p:txBody>
      </p:sp>
    </p:spTree>
    <p:extLst>
      <p:ext uri="{BB962C8B-B14F-4D97-AF65-F5344CB8AC3E}">
        <p14:creationId xmlns:p14="http://schemas.microsoft.com/office/powerpoint/2010/main" val="1841576237"/>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view of sell report.</a:t>
            </a:r>
            <a:endParaRPr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MANAGE SELL REPORT</a:t>
            </a:r>
            <a:endParaRPr dirty="0"/>
          </a:p>
        </p:txBody>
      </p:sp>
      <p:cxnSp>
        <p:nvCxnSpPr>
          <p:cNvPr id="2115" name="Google Shape;2115;p64"/>
          <p:cNvCxnSpPr>
            <a:cxnSpLocks/>
          </p:cNvCxnSpPr>
          <p:nvPr/>
        </p:nvCxnSpPr>
        <p:spPr>
          <a:xfrm>
            <a:off x="1026200" y="414022"/>
            <a:ext cx="332094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33</a:t>
            </a:r>
          </a:p>
        </p:txBody>
      </p:sp>
    </p:spTree>
    <p:extLst>
      <p:ext uri="{BB962C8B-B14F-4D97-AF65-F5344CB8AC3E}">
        <p14:creationId xmlns:p14="http://schemas.microsoft.com/office/powerpoint/2010/main" val="3885065594"/>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clicking print sell report this pdf is auto generated and ready to download.</a:t>
            </a:r>
            <a:endParaRPr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SELL REPORT</a:t>
            </a:r>
            <a:endParaRPr dirty="0"/>
          </a:p>
        </p:txBody>
      </p:sp>
      <p:cxnSp>
        <p:nvCxnSpPr>
          <p:cNvPr id="2115" name="Google Shape;2115;p64"/>
          <p:cNvCxnSpPr>
            <a:cxnSpLocks/>
          </p:cNvCxnSpPr>
          <p:nvPr/>
        </p:nvCxnSpPr>
        <p:spPr>
          <a:xfrm>
            <a:off x="1026200" y="414022"/>
            <a:ext cx="332094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34</a:t>
            </a:r>
          </a:p>
        </p:txBody>
      </p:sp>
    </p:spTree>
    <p:extLst>
      <p:ext uri="{BB962C8B-B14F-4D97-AF65-F5344CB8AC3E}">
        <p14:creationId xmlns:p14="http://schemas.microsoft.com/office/powerpoint/2010/main" val="86619643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6167975"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Admin can delete student feedback if he want.</a:t>
            </a:r>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MANAGE FEEDBACK</a:t>
            </a:r>
            <a:endParaRPr dirty="0"/>
          </a:p>
        </p:txBody>
      </p:sp>
      <p:cxnSp>
        <p:nvCxnSpPr>
          <p:cNvPr id="2115" name="Google Shape;2115;p64"/>
          <p:cNvCxnSpPr>
            <a:cxnSpLocks/>
          </p:cNvCxnSpPr>
          <p:nvPr/>
        </p:nvCxnSpPr>
        <p:spPr>
          <a:xfrm>
            <a:off x="1026200" y="414022"/>
            <a:ext cx="332094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a:blip r:embed="rId4"/>
          <a:srcRect l="5723" r="5723"/>
          <a:stretch/>
        </p:blipFill>
        <p:spPr>
          <a:xfrm>
            <a:off x="1026200" y="1304145"/>
            <a:ext cx="4460199" cy="2833140"/>
          </a:xfrm>
          <a:prstGeom prst="rect">
            <a:avLst/>
          </a:prstGeom>
          <a:noFill/>
          <a:ln>
            <a:noFill/>
          </a:ln>
        </p:spPr>
      </p:pic>
      <p:grpSp>
        <p:nvGrpSpPr>
          <p:cNvPr id="2117" name="Google Shape;2117;p64"/>
          <p:cNvGrpSpPr/>
          <p:nvPr/>
        </p:nvGrpSpPr>
        <p:grpSpPr>
          <a:xfrm>
            <a:off x="809469" y="1071797"/>
            <a:ext cx="4912183" cy="3949908"/>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8914E94-3E83-4460-A093-5905F0F6F95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35</a:t>
            </a:r>
          </a:p>
        </p:txBody>
      </p:sp>
    </p:spTree>
    <p:extLst>
      <p:ext uri="{BB962C8B-B14F-4D97-AF65-F5344CB8AC3E}">
        <p14:creationId xmlns:p14="http://schemas.microsoft.com/office/powerpoint/2010/main" val="2930486115"/>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545009"/>
            <a:ext cx="49264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WORK</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09</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Rounded Corners 4">
            <a:extLst>
              <a:ext uri="{FF2B5EF4-FFF2-40B4-BE49-F238E27FC236}">
                <a16:creationId xmlns:a16="http://schemas.microsoft.com/office/drawing/2014/main" id="{8708DBD3-E891-4598-9937-DD480A7976C7}"/>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36</a:t>
            </a:r>
          </a:p>
        </p:txBody>
      </p:sp>
    </p:spTree>
    <p:extLst>
      <p:ext uri="{BB962C8B-B14F-4D97-AF65-F5344CB8AC3E}">
        <p14:creationId xmlns:p14="http://schemas.microsoft.com/office/powerpoint/2010/main" val="1395603295"/>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62"/>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We will work for more features </a:t>
            </a:r>
            <a:endParaRPr sz="1800" b="1" dirty="0"/>
          </a:p>
        </p:txBody>
      </p:sp>
      <p:sp>
        <p:nvSpPr>
          <p:cNvPr id="2090" name="Google Shape;2090;p62"/>
          <p:cNvSpPr txBox="1">
            <a:spLocks noGrp="1"/>
          </p:cNvSpPr>
          <p:nvPr>
            <p:ph type="body" idx="2"/>
          </p:nvPr>
        </p:nvSpPr>
        <p:spPr>
          <a:xfrm>
            <a:off x="4471027" y="1824000"/>
            <a:ext cx="3468900" cy="2095075"/>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dirty="0"/>
              <a:t>Provide authentic </a:t>
            </a:r>
            <a:r>
              <a:rPr lang="en" dirty="0">
                <a:solidFill>
                  <a:schemeClr val="accent4"/>
                </a:solidFill>
              </a:rPr>
              <a:t>CERTIFICATE</a:t>
            </a:r>
            <a:endParaRPr dirty="0">
              <a:solidFill>
                <a:schemeClr val="accent4"/>
              </a:solidFill>
            </a:endParaRPr>
          </a:p>
          <a:p>
            <a:pPr marL="457200" lvl="0" indent="-317500" algn="l" rtl="0">
              <a:spcBef>
                <a:spcPts val="1000"/>
              </a:spcBef>
              <a:spcAft>
                <a:spcPts val="0"/>
              </a:spcAft>
              <a:buClr>
                <a:schemeClr val="lt1"/>
              </a:buClr>
              <a:buSzPts val="1400"/>
              <a:buChar char="●"/>
            </a:pPr>
            <a:r>
              <a:rPr lang="en" dirty="0"/>
              <a:t>Responsive </a:t>
            </a:r>
            <a:r>
              <a:rPr lang="en" dirty="0">
                <a:solidFill>
                  <a:schemeClr val="accent4"/>
                </a:solidFill>
              </a:rPr>
              <a:t>APP</a:t>
            </a:r>
            <a:r>
              <a:rPr lang="en" dirty="0"/>
              <a:t> for android</a:t>
            </a:r>
            <a:endParaRPr dirty="0">
              <a:solidFill>
                <a:schemeClr val="lt1"/>
              </a:solidFill>
            </a:endParaRPr>
          </a:p>
          <a:p>
            <a:pPr marL="457200" lvl="0" indent="-317500" algn="l" rtl="0">
              <a:spcBef>
                <a:spcPts val="1000"/>
              </a:spcBef>
              <a:spcAft>
                <a:spcPts val="0"/>
              </a:spcAft>
              <a:buClr>
                <a:schemeClr val="lt1"/>
              </a:buClr>
              <a:buSzPts val="1400"/>
              <a:buChar char="●"/>
            </a:pPr>
            <a:r>
              <a:rPr lang="en" dirty="0">
                <a:solidFill>
                  <a:schemeClr val="accent4"/>
                </a:solidFill>
              </a:rPr>
              <a:t>LIVE</a:t>
            </a:r>
            <a:r>
              <a:rPr lang="en" dirty="0">
                <a:solidFill>
                  <a:schemeClr val="lt1"/>
                </a:solidFill>
              </a:rPr>
              <a:t> class system by Intructor</a:t>
            </a:r>
            <a:endParaRPr dirty="0">
              <a:solidFill>
                <a:schemeClr val="lt1"/>
              </a:solidFill>
            </a:endParaRPr>
          </a:p>
          <a:p>
            <a:pPr marL="457200" lvl="0" indent="-317500" algn="l" rtl="0">
              <a:spcBef>
                <a:spcPts val="1000"/>
              </a:spcBef>
              <a:spcAft>
                <a:spcPts val="0"/>
              </a:spcAft>
              <a:buClr>
                <a:schemeClr val="lt1"/>
              </a:buClr>
              <a:buSzPts val="1400"/>
              <a:buChar char="●"/>
            </a:pPr>
            <a:r>
              <a:rPr lang="en" dirty="0">
                <a:solidFill>
                  <a:schemeClr val="accent4"/>
                </a:solidFill>
              </a:rPr>
              <a:t>REMOTE</a:t>
            </a:r>
            <a:r>
              <a:rPr lang="en" dirty="0"/>
              <a:t> Exam system</a:t>
            </a:r>
            <a:endParaRPr dirty="0">
              <a:solidFill>
                <a:schemeClr val="lt1"/>
              </a:solidFill>
            </a:endParaRPr>
          </a:p>
        </p:txBody>
      </p:sp>
      <p:sp>
        <p:nvSpPr>
          <p:cNvPr id="2091" name="Google Shape;2091;p62"/>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a:t>
            </a:r>
            <a:endParaRPr dirty="0"/>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Rectangle: Rounded Corners 5">
            <a:extLst>
              <a:ext uri="{FF2B5EF4-FFF2-40B4-BE49-F238E27FC236}">
                <a16:creationId xmlns:a16="http://schemas.microsoft.com/office/drawing/2014/main" id="{F58EB1FF-8294-44D1-899C-ACE3985F9DBB}"/>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37</a:t>
            </a:r>
          </a:p>
        </p:txBody>
      </p:sp>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545009"/>
            <a:ext cx="49264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REFERENCES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10</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Rounded Corners 4">
            <a:extLst>
              <a:ext uri="{FF2B5EF4-FFF2-40B4-BE49-F238E27FC236}">
                <a16:creationId xmlns:a16="http://schemas.microsoft.com/office/drawing/2014/main" id="{519A4FA8-DA88-48E4-8101-7C67C0860E8C}"/>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38</a:t>
            </a:r>
          </a:p>
        </p:txBody>
      </p:sp>
    </p:spTree>
    <p:extLst>
      <p:ext uri="{BB962C8B-B14F-4D97-AF65-F5344CB8AC3E}">
        <p14:creationId xmlns:p14="http://schemas.microsoft.com/office/powerpoint/2010/main" val="428681813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30351" y="3522524"/>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Rectangle: Rounded Corners 7">
            <a:extLst>
              <a:ext uri="{FF2B5EF4-FFF2-40B4-BE49-F238E27FC236}">
                <a16:creationId xmlns:a16="http://schemas.microsoft.com/office/drawing/2014/main" id="{2069CFCB-5973-4839-8B61-41F8EF0A04F9}"/>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3</a:t>
            </a: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62"/>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Look at those references if you need</a:t>
            </a:r>
            <a:endParaRPr sz="1800" b="1" dirty="0"/>
          </a:p>
        </p:txBody>
      </p:sp>
      <p:sp>
        <p:nvSpPr>
          <p:cNvPr id="2090" name="Google Shape;2090;p62"/>
          <p:cNvSpPr txBox="1">
            <a:spLocks noGrp="1"/>
          </p:cNvSpPr>
          <p:nvPr>
            <p:ph type="body" idx="2"/>
          </p:nvPr>
        </p:nvSpPr>
        <p:spPr>
          <a:xfrm>
            <a:off x="4471027" y="1824000"/>
            <a:ext cx="3468900" cy="2095075"/>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i="1" dirty="0">
                <a:solidFill>
                  <a:schemeClr val="accent4"/>
                </a:solidFill>
                <a:hlinkClick r:id="rId3"/>
              </a:rPr>
              <a:t>www.youtube.com</a:t>
            </a:r>
            <a:endParaRPr i="1" dirty="0">
              <a:solidFill>
                <a:schemeClr val="accent4"/>
              </a:solidFill>
            </a:endParaRPr>
          </a:p>
          <a:p>
            <a:pPr marL="457200" lvl="0" indent="-317500" algn="l" rtl="0">
              <a:spcBef>
                <a:spcPts val="1000"/>
              </a:spcBef>
              <a:spcAft>
                <a:spcPts val="0"/>
              </a:spcAft>
              <a:buClr>
                <a:schemeClr val="lt1"/>
              </a:buClr>
              <a:buSzPts val="1400"/>
              <a:buChar char="●"/>
            </a:pPr>
            <a:r>
              <a:rPr lang="en-US" i="1" dirty="0">
                <a:solidFill>
                  <a:schemeClr val="lt1"/>
                </a:solidFill>
                <a:hlinkClick r:id="rId4"/>
              </a:rPr>
              <a:t>www.creately.com</a:t>
            </a:r>
            <a:endParaRPr lang="en-US" i="1" dirty="0">
              <a:solidFill>
                <a:schemeClr val="lt1"/>
              </a:solidFill>
            </a:endParaRPr>
          </a:p>
          <a:p>
            <a:pPr marL="457200" lvl="0" indent="-317500" algn="l" rtl="0">
              <a:spcBef>
                <a:spcPts val="1000"/>
              </a:spcBef>
              <a:spcAft>
                <a:spcPts val="0"/>
              </a:spcAft>
              <a:buClr>
                <a:schemeClr val="lt1"/>
              </a:buClr>
              <a:buSzPts val="1400"/>
              <a:buChar char="●"/>
            </a:pPr>
            <a:r>
              <a:rPr lang="en" i="1" dirty="0">
                <a:solidFill>
                  <a:schemeClr val="accent4"/>
                </a:solidFill>
                <a:hlinkClick r:id="rId5"/>
              </a:rPr>
              <a:t>www.quora.com</a:t>
            </a:r>
            <a:endParaRPr lang="en" i="1" dirty="0">
              <a:solidFill>
                <a:schemeClr val="accent4"/>
              </a:solidFill>
            </a:endParaRPr>
          </a:p>
          <a:p>
            <a:pPr marL="457200" lvl="0" indent="-317500" algn="l" rtl="0">
              <a:spcBef>
                <a:spcPts val="1000"/>
              </a:spcBef>
              <a:spcAft>
                <a:spcPts val="0"/>
              </a:spcAft>
              <a:buClr>
                <a:schemeClr val="lt1"/>
              </a:buClr>
              <a:buSzPts val="1400"/>
              <a:buChar char="●"/>
            </a:pPr>
            <a:r>
              <a:rPr lang="en-US" i="1" dirty="0">
                <a:solidFill>
                  <a:schemeClr val="accent4"/>
                </a:solidFill>
                <a:hlinkClick r:id="rId6"/>
              </a:rPr>
              <a:t>L</a:t>
            </a:r>
            <a:r>
              <a:rPr lang="en" i="1" dirty="0">
                <a:solidFill>
                  <a:schemeClr val="accent4"/>
                </a:solidFill>
                <a:hlinkClick r:id="rId6"/>
              </a:rPr>
              <a:t>ogo</a:t>
            </a:r>
            <a:endParaRPr lang="en" i="1" dirty="0">
              <a:solidFill>
                <a:schemeClr val="accent4"/>
              </a:solidFill>
            </a:endParaRPr>
          </a:p>
          <a:p>
            <a:pPr marL="457200" lvl="0" indent="-317500" algn="l" rtl="0">
              <a:spcBef>
                <a:spcPts val="1000"/>
              </a:spcBef>
              <a:spcAft>
                <a:spcPts val="0"/>
              </a:spcAft>
              <a:buClr>
                <a:schemeClr val="lt1"/>
              </a:buClr>
              <a:buSzPts val="1400"/>
              <a:buChar char="●"/>
            </a:pPr>
            <a:r>
              <a:rPr lang="en" i="1" dirty="0">
                <a:solidFill>
                  <a:schemeClr val="accent4"/>
                </a:solidFill>
                <a:hlinkClick r:id="rId7"/>
              </a:rPr>
              <a:t>Template</a:t>
            </a:r>
            <a:endParaRPr i="1" dirty="0">
              <a:solidFill>
                <a:schemeClr val="lt1"/>
              </a:solidFill>
            </a:endParaRPr>
          </a:p>
        </p:txBody>
      </p:sp>
      <p:sp>
        <p:nvSpPr>
          <p:cNvPr id="2091" name="Google Shape;2091;p62"/>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Rectangle: Rounded Corners 5">
            <a:extLst>
              <a:ext uri="{FF2B5EF4-FFF2-40B4-BE49-F238E27FC236}">
                <a16:creationId xmlns:a16="http://schemas.microsoft.com/office/drawing/2014/main" id="{FB5245E3-FA48-406A-AF2B-074A8F18D88E}"/>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39</a:t>
            </a:r>
          </a:p>
        </p:txBody>
      </p:sp>
    </p:spTree>
    <p:extLst>
      <p:ext uri="{BB962C8B-B14F-4D97-AF65-F5344CB8AC3E}">
        <p14:creationId xmlns:p14="http://schemas.microsoft.com/office/powerpoint/2010/main" val="258147651"/>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9" name="Google Shape;2159;p68">
            <a:extLst>
              <a:ext uri="{FF2B5EF4-FFF2-40B4-BE49-F238E27FC236}">
                <a16:creationId xmlns:a16="http://schemas.microsoft.com/office/drawing/2014/main" id="{CD8A4C0A-B729-4B98-AB93-55A3D1AD5E84}"/>
              </a:ext>
            </a:extLst>
          </p:cNvPr>
          <p:cNvSpPr txBox="1">
            <a:spLocks noGrp="1"/>
          </p:cNvSpPr>
          <p:nvPr>
            <p:ph type="title"/>
          </p:nvPr>
        </p:nvSpPr>
        <p:spPr>
          <a:xfrm>
            <a:off x="3143415" y="2244398"/>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1"/>
                </a:solidFill>
              </a:rPr>
              <a:t>THANKS!</a:t>
            </a:r>
            <a:endParaRPr dirty="0">
              <a:solidFill>
                <a:schemeClr val="bg1"/>
              </a:solidFill>
            </a:endParaRPr>
          </a:p>
        </p:txBody>
      </p:sp>
      <p:sp>
        <p:nvSpPr>
          <p:cNvPr id="10" name="Google Shape;2160;p68">
            <a:extLst>
              <a:ext uri="{FF2B5EF4-FFF2-40B4-BE49-F238E27FC236}">
                <a16:creationId xmlns:a16="http://schemas.microsoft.com/office/drawing/2014/main" id="{E9017F91-38DB-44C1-9932-961A04904853}"/>
              </a:ext>
            </a:extLst>
          </p:cNvPr>
          <p:cNvSpPr txBox="1">
            <a:spLocks noGrp="1"/>
          </p:cNvSpPr>
          <p:nvPr>
            <p:ph type="subTitle" idx="1"/>
          </p:nvPr>
        </p:nvSpPr>
        <p:spPr>
          <a:xfrm>
            <a:off x="3143420" y="3168298"/>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rPr>
              <a:t>Do you have any questions?</a:t>
            </a:r>
          </a:p>
          <a:p>
            <a:pPr marL="0" lvl="0" indent="0" algn="l" rtl="0">
              <a:spcBef>
                <a:spcPts val="0"/>
              </a:spcBef>
              <a:spcAft>
                <a:spcPts val="0"/>
              </a:spcAft>
              <a:buNone/>
            </a:pPr>
            <a:r>
              <a:rPr lang="en" dirty="0">
                <a:solidFill>
                  <a:schemeClr val="accent4"/>
                </a:solidFill>
              </a:rPr>
              <a:t>+8801764712321</a:t>
            </a:r>
            <a:endParaRPr dirty="0">
              <a:solidFill>
                <a:schemeClr val="accent4"/>
              </a:solidFill>
            </a:endParaRPr>
          </a:p>
          <a:p>
            <a:pPr marL="0" lvl="0" indent="0" algn="l" rtl="0">
              <a:spcBef>
                <a:spcPts val="0"/>
              </a:spcBef>
              <a:spcAft>
                <a:spcPts val="0"/>
              </a:spcAft>
              <a:buNone/>
            </a:pPr>
            <a:r>
              <a:rPr lang="en" dirty="0">
                <a:solidFill>
                  <a:schemeClr val="accent4"/>
                </a:solidFill>
              </a:rPr>
              <a:t>admin@gmail.com</a:t>
            </a:r>
            <a:endParaRPr dirty="0">
              <a:solidFill>
                <a:schemeClr val="accent4"/>
              </a:solidFill>
            </a:endParaRPr>
          </a:p>
          <a:p>
            <a:pPr marL="0" lvl="0" indent="0" algn="l" rtl="0">
              <a:spcBef>
                <a:spcPts val="0"/>
              </a:spcBef>
              <a:spcAft>
                <a:spcPts val="0"/>
              </a:spcAft>
              <a:buNone/>
            </a:pPr>
            <a:endParaRPr dirty="0">
              <a:solidFill>
                <a:schemeClr val="accent4"/>
              </a:solidFill>
            </a:endParaRPr>
          </a:p>
          <a:p>
            <a:pPr marL="0" lvl="0" indent="0" algn="l" rtl="0">
              <a:spcBef>
                <a:spcPts val="0"/>
              </a:spcBef>
              <a:spcAft>
                <a:spcPts val="0"/>
              </a:spcAft>
              <a:buNone/>
            </a:pPr>
            <a:endParaRPr dirty="0">
              <a:solidFill>
                <a:schemeClr val="accent4"/>
              </a:solidFill>
            </a:endParaRPr>
          </a:p>
        </p:txBody>
      </p:sp>
      <p:cxnSp>
        <p:nvCxnSpPr>
          <p:cNvPr id="11" name="Google Shape;2161;p68">
            <a:extLst>
              <a:ext uri="{FF2B5EF4-FFF2-40B4-BE49-F238E27FC236}">
                <a16:creationId xmlns:a16="http://schemas.microsoft.com/office/drawing/2014/main" id="{016D311C-ADD7-44BE-9F0D-D4F5A211EF57}"/>
              </a:ext>
            </a:extLst>
          </p:cNvPr>
          <p:cNvCxnSpPr/>
          <p:nvPr/>
        </p:nvCxnSpPr>
        <p:spPr>
          <a:xfrm>
            <a:off x="3231945" y="297282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2" name="Google Shape;2164;p68">
            <a:extLst>
              <a:ext uri="{FF2B5EF4-FFF2-40B4-BE49-F238E27FC236}">
                <a16:creationId xmlns:a16="http://schemas.microsoft.com/office/drawing/2014/main" id="{510DFB34-FBA7-47CA-8808-850248A65AC4}"/>
              </a:ext>
            </a:extLst>
          </p:cNvPr>
          <p:cNvSpPr/>
          <p:nvPr/>
        </p:nvSpPr>
        <p:spPr>
          <a:xfrm>
            <a:off x="3231954" y="4260297"/>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2165;p68">
            <a:extLst>
              <a:ext uri="{FF2B5EF4-FFF2-40B4-BE49-F238E27FC236}">
                <a16:creationId xmlns:a16="http://schemas.microsoft.com/office/drawing/2014/main" id="{E4FB58A1-899F-46DB-A7F0-F7D92BE30AA0}"/>
              </a:ext>
            </a:extLst>
          </p:cNvPr>
          <p:cNvGrpSpPr/>
          <p:nvPr/>
        </p:nvGrpSpPr>
        <p:grpSpPr>
          <a:xfrm>
            <a:off x="3681426" y="4260297"/>
            <a:ext cx="346056" cy="345674"/>
            <a:chOff x="3303268" y="3817349"/>
            <a:chExt cx="346056" cy="345674"/>
          </a:xfrm>
        </p:grpSpPr>
        <p:sp>
          <p:nvSpPr>
            <p:cNvPr id="14" name="Google Shape;2166;p68">
              <a:extLst>
                <a:ext uri="{FF2B5EF4-FFF2-40B4-BE49-F238E27FC236}">
                  <a16:creationId xmlns:a16="http://schemas.microsoft.com/office/drawing/2014/main" id="{C4B36DD1-E9F5-4084-8767-00ADFF8DEEC8}"/>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67;p68">
              <a:extLst>
                <a:ext uri="{FF2B5EF4-FFF2-40B4-BE49-F238E27FC236}">
                  <a16:creationId xmlns:a16="http://schemas.microsoft.com/office/drawing/2014/main" id="{3F2B527D-FCB4-45F3-9EC4-61D22D9B7ED6}"/>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68;p68">
              <a:extLst>
                <a:ext uri="{FF2B5EF4-FFF2-40B4-BE49-F238E27FC236}">
                  <a16:creationId xmlns:a16="http://schemas.microsoft.com/office/drawing/2014/main" id="{F1458024-06CB-4A4B-BFFF-1DA7CFE9CC3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169;p68">
              <a:extLst>
                <a:ext uri="{FF2B5EF4-FFF2-40B4-BE49-F238E27FC236}">
                  <a16:creationId xmlns:a16="http://schemas.microsoft.com/office/drawing/2014/main" id="{FE43EE30-34F7-41F9-AC19-451DDFECE717}"/>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2170;p68">
            <a:extLst>
              <a:ext uri="{FF2B5EF4-FFF2-40B4-BE49-F238E27FC236}">
                <a16:creationId xmlns:a16="http://schemas.microsoft.com/office/drawing/2014/main" id="{EBC2D548-0393-40F1-97D0-E01F4DB1E186}"/>
              </a:ext>
            </a:extLst>
          </p:cNvPr>
          <p:cNvGrpSpPr/>
          <p:nvPr/>
        </p:nvGrpSpPr>
        <p:grpSpPr>
          <a:xfrm>
            <a:off x="4130515" y="4260297"/>
            <a:ext cx="346056" cy="345674"/>
            <a:chOff x="3752358" y="3817349"/>
            <a:chExt cx="346056" cy="345674"/>
          </a:xfrm>
        </p:grpSpPr>
        <p:sp>
          <p:nvSpPr>
            <p:cNvPr id="19" name="Google Shape;2171;p68">
              <a:extLst>
                <a:ext uri="{FF2B5EF4-FFF2-40B4-BE49-F238E27FC236}">
                  <a16:creationId xmlns:a16="http://schemas.microsoft.com/office/drawing/2014/main" id="{AD3398BD-3C5D-4AA2-8966-548265EF4693}"/>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72;p68">
              <a:extLst>
                <a:ext uri="{FF2B5EF4-FFF2-40B4-BE49-F238E27FC236}">
                  <a16:creationId xmlns:a16="http://schemas.microsoft.com/office/drawing/2014/main" id="{FC8FA2AF-6430-4C96-BB28-C090360330BD}"/>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73;p68">
              <a:extLst>
                <a:ext uri="{FF2B5EF4-FFF2-40B4-BE49-F238E27FC236}">
                  <a16:creationId xmlns:a16="http://schemas.microsoft.com/office/drawing/2014/main" id="{5DE5020B-0296-4DA6-B625-7A477156425C}"/>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74;p68">
              <a:extLst>
                <a:ext uri="{FF2B5EF4-FFF2-40B4-BE49-F238E27FC236}">
                  <a16:creationId xmlns:a16="http://schemas.microsoft.com/office/drawing/2014/main" id="{6CA0B9DD-1E15-499D-81B9-DE5160D5A4EB}"/>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Rectangle: Rounded Corners 22">
            <a:extLst>
              <a:ext uri="{FF2B5EF4-FFF2-40B4-BE49-F238E27FC236}">
                <a16:creationId xmlns:a16="http://schemas.microsoft.com/office/drawing/2014/main" id="{28190E98-105A-4D67-93D8-A920EDF73BAE}"/>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40</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OB</a:t>
            </a:r>
            <a:r>
              <a:rPr lang="en" dirty="0"/>
              <a:t>JECTIVE</a:t>
            </a:r>
            <a:endParaRPr dirty="0">
              <a:solidFill>
                <a:schemeClr val="accent1"/>
              </a:solidFill>
            </a:endParaRPr>
          </a:p>
        </p:txBody>
      </p:sp>
      <p:sp>
        <p:nvSpPr>
          <p:cNvPr id="215" name="Google Shape;215;p44"/>
          <p:cNvSpPr txBox="1">
            <a:spLocks noGrp="1"/>
          </p:cNvSpPr>
          <p:nvPr>
            <p:ph type="body" idx="1"/>
          </p:nvPr>
        </p:nvSpPr>
        <p:spPr>
          <a:xfrm>
            <a:off x="938500" y="996176"/>
            <a:ext cx="4946400" cy="2760900"/>
          </a:xfrm>
          <a:prstGeom prst="rect">
            <a:avLst/>
          </a:prstGeom>
        </p:spPr>
        <p:txBody>
          <a:bodyPr spcFirstLastPara="1" wrap="square" lIns="91425" tIns="91425" rIns="91425" bIns="91425" anchor="t" anchorCtr="0">
            <a:noAutofit/>
          </a:bodyPr>
          <a:lstStyle/>
          <a:p>
            <a:pPr marL="285750" indent="-285750">
              <a:spcBef>
                <a:spcPts val="1600"/>
              </a:spcBef>
              <a:spcAft>
                <a:spcPts val="1600"/>
              </a:spcAft>
            </a:pPr>
            <a:r>
              <a:rPr lang="en-US" dirty="0">
                <a:effectLst/>
                <a:latin typeface="Montserrat" panose="00000500000000000000" pitchFamily="2" charset="0"/>
                <a:ea typeface="DengXian" panose="02010600030101010101" pitchFamily="2" charset="-122"/>
              </a:rPr>
              <a:t>Learning abilities vary among individuals, yet schools teach them in one classroom. Managing learning abilities could be difficult. </a:t>
            </a:r>
          </a:p>
          <a:p>
            <a:pPr marL="285750" indent="-285750">
              <a:spcBef>
                <a:spcPts val="1600"/>
              </a:spcBef>
              <a:spcAft>
                <a:spcPts val="1600"/>
              </a:spcAft>
            </a:pPr>
            <a:r>
              <a:rPr lang="en-US" dirty="0">
                <a:effectLst/>
                <a:latin typeface="Montserrat" panose="00000500000000000000" pitchFamily="2" charset="0"/>
                <a:ea typeface="DengXian" panose="02010600030101010101" pitchFamily="2" charset="-122"/>
              </a:rPr>
              <a:t>This Online Course Management System integrates learning techniques which addresses this problem. The aim of this work therefore is to develop an adaptative e-Learning Software to enable the learner answer questions or solve problems based on his/her ability.</a:t>
            </a:r>
            <a:endParaRPr sz="1100" dirty="0">
              <a:latin typeface="Montserrat" panose="00000500000000000000" pitchFamily="2"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Rounded Corners 4">
            <a:extLst>
              <a:ext uri="{FF2B5EF4-FFF2-40B4-BE49-F238E27FC236}">
                <a16:creationId xmlns:a16="http://schemas.microsoft.com/office/drawing/2014/main" id="{E8AFE587-0B49-4EAF-AF7D-48CF4DC4AB28}"/>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4</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693278" y="3515028"/>
            <a:ext cx="367994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MOTIVATION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Rectangle: Rounded Corners 7">
            <a:extLst>
              <a:ext uri="{FF2B5EF4-FFF2-40B4-BE49-F238E27FC236}">
                <a16:creationId xmlns:a16="http://schemas.microsoft.com/office/drawing/2014/main" id="{09C935DB-A6C2-40D2-948F-CA651164FB70}"/>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5</a:t>
            </a:r>
          </a:p>
        </p:txBody>
      </p:sp>
    </p:spTree>
    <p:extLst>
      <p:ext uri="{BB962C8B-B14F-4D97-AF65-F5344CB8AC3E}">
        <p14:creationId xmlns:p14="http://schemas.microsoft.com/office/powerpoint/2010/main" val="337262955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LIFETIME </a:t>
            </a:r>
            <a:br>
              <a:rPr lang="en" dirty="0"/>
            </a:br>
            <a:r>
              <a:rPr lang="en" dirty="0"/>
              <a:t>ACCESS</a:t>
            </a:r>
            <a:endParaRPr dirty="0"/>
          </a:p>
        </p:txBody>
      </p:sp>
      <p:sp>
        <p:nvSpPr>
          <p:cNvPr id="236" name="Google Shape;236;p46"/>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Student can access many time. Have a scope for practicing problems more times.</a:t>
            </a:r>
            <a:endParaRPr dirty="0"/>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CONVENIENT</a:t>
            </a:r>
            <a:br>
              <a:rPr lang="en" dirty="0"/>
            </a:br>
            <a:r>
              <a:rPr lang="en" dirty="0"/>
              <a:t>LEARNING</a:t>
            </a:r>
            <a:endParaRPr dirty="0"/>
          </a:p>
        </p:txBody>
      </p:sp>
      <p:sp>
        <p:nvSpPr>
          <p:cNvPr id="238" name="Google Shape;238;p46"/>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students can complete the course at their convenient time by completing the tutorial.</a:t>
            </a:r>
            <a:endParaRPr dirty="0"/>
          </a:p>
        </p:txBody>
      </p:sp>
      <p:sp>
        <p:nvSpPr>
          <p:cNvPr id="239" name="Google Shape;239;p46"/>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NEW STRATEGY</a:t>
            </a:r>
            <a:endParaRPr dirty="0"/>
          </a:p>
        </p:txBody>
      </p:sp>
      <p:sp>
        <p:nvSpPr>
          <p:cNvPr id="240" name="Google Shape;240;p4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a:t>
            </a:r>
            <a:r>
              <a:rPr lang="en" dirty="0">
                <a:latin typeface="Montserrat" panose="00000500000000000000" pitchFamily="2" charset="0"/>
              </a:rPr>
              <a:t>provide </a:t>
            </a:r>
            <a:r>
              <a:rPr lang="en-US" dirty="0">
                <a:effectLst/>
                <a:latin typeface="Montserrat" panose="00000500000000000000" pitchFamily="2" charset="0"/>
                <a:ea typeface="DengXian" panose="02010600030101010101" pitchFamily="2" charset="-122"/>
              </a:rPr>
              <a:t>quality, and overall standard </a:t>
            </a:r>
          </a:p>
          <a:p>
            <a:pPr marL="0" lvl="0" indent="0" algn="ctr" rtl="0">
              <a:spcBef>
                <a:spcPts val="0"/>
              </a:spcBef>
              <a:spcAft>
                <a:spcPts val="0"/>
              </a:spcAft>
              <a:buNone/>
            </a:pPr>
            <a:r>
              <a:rPr lang="en-US" dirty="0">
                <a:latin typeface="Montserrat" panose="00000500000000000000" pitchFamily="2" charset="0"/>
                <a:ea typeface="DengXian" panose="02010600030101010101" pitchFamily="2" charset="-122"/>
              </a:rPr>
              <a:t>Contents for students from village also</a:t>
            </a:r>
            <a:endParaRPr dirty="0">
              <a:latin typeface="Montserrat" panose="00000500000000000000" pitchFamily="2" charset="0"/>
            </a:endParaRPr>
          </a:p>
        </p:txBody>
      </p:sp>
      <p:cxnSp>
        <p:nvCxnSpPr>
          <p:cNvPr id="241" name="Google Shape;241;p46"/>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0;p46">
            <a:extLst>
              <a:ext uri="{FF2B5EF4-FFF2-40B4-BE49-F238E27FC236}">
                <a16:creationId xmlns:a16="http://schemas.microsoft.com/office/drawing/2014/main" id="{06584822-CD8B-4451-9686-EE0199ADC9CB}"/>
              </a:ext>
            </a:extLst>
          </p:cNvPr>
          <p:cNvSpPr txBox="1">
            <a:spLocks/>
          </p:cNvSpPr>
          <p:nvPr/>
        </p:nvSpPr>
        <p:spPr>
          <a:xfrm>
            <a:off x="938500" y="994343"/>
            <a:ext cx="6639029"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l"/>
            <a:r>
              <a:rPr lang="en-US" sz="1600" dirty="0"/>
              <a:t>The idea of this online course is taken from the idea of how to create skilled people by taking various skill acquisition courses sitting at home when people are confined to their house, school and college are completely closed for the sake of COVID-19.</a:t>
            </a:r>
          </a:p>
        </p:txBody>
      </p:sp>
      <p:sp>
        <p:nvSpPr>
          <p:cNvPr id="25" name="Rectangle: Rounded Corners 24">
            <a:extLst>
              <a:ext uri="{FF2B5EF4-FFF2-40B4-BE49-F238E27FC236}">
                <a16:creationId xmlns:a16="http://schemas.microsoft.com/office/drawing/2014/main" id="{E7C77FDA-D12E-482B-980A-F5DCCEB5A030}"/>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6</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522523"/>
            <a:ext cx="367994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Rectangle: Rounded Corners 7">
            <a:extLst>
              <a:ext uri="{FF2B5EF4-FFF2-40B4-BE49-F238E27FC236}">
                <a16:creationId xmlns:a16="http://schemas.microsoft.com/office/drawing/2014/main" id="{F09C96C7-120A-40CF-A6D8-4FB6477CC5F3}"/>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7</a:t>
            </a:r>
          </a:p>
        </p:txBody>
      </p:sp>
    </p:spTree>
    <p:extLst>
      <p:ext uri="{BB962C8B-B14F-4D97-AF65-F5344CB8AC3E}">
        <p14:creationId xmlns:p14="http://schemas.microsoft.com/office/powerpoint/2010/main" val="67250752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FEATURES</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734970" y="2463174"/>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FRONTEND</a:t>
            </a:r>
            <a:endParaRPr dirty="0"/>
          </a:p>
        </p:txBody>
      </p:sp>
      <p:sp>
        <p:nvSpPr>
          <p:cNvPr id="224" name="Google Shape;224;p45"/>
          <p:cNvSpPr txBox="1">
            <a:spLocks noGrp="1"/>
          </p:cNvSpPr>
          <p:nvPr>
            <p:ph type="subTitle" idx="1"/>
          </p:nvPr>
        </p:nvSpPr>
        <p:spPr>
          <a:xfrm>
            <a:off x="1734970" y="314807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Accessible by Users (Students)</a:t>
            </a:r>
            <a:endParaRPr dirty="0"/>
          </a:p>
        </p:txBody>
      </p:sp>
      <p:sp>
        <p:nvSpPr>
          <p:cNvPr id="225" name="Google Shape;225;p45"/>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BACKEND</a:t>
            </a:r>
            <a:endParaRPr dirty="0"/>
          </a:p>
        </p:txBody>
      </p:sp>
      <p:sp>
        <p:nvSpPr>
          <p:cNvPr id="226" name="Google Shape;226;p45"/>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Accessible by Admin (Owner of this platform)</a:t>
            </a:r>
            <a:endParaRPr dirty="0"/>
          </a:p>
        </p:txBody>
      </p:sp>
      <p:cxnSp>
        <p:nvCxnSpPr>
          <p:cNvPr id="227" name="Google Shape;227;p45"/>
          <p:cNvCxnSpPr/>
          <p:nvPr/>
        </p:nvCxnSpPr>
        <p:spPr>
          <a:xfrm>
            <a:off x="282410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10" name="Google Shape;2117;p64">
            <a:extLst>
              <a:ext uri="{FF2B5EF4-FFF2-40B4-BE49-F238E27FC236}">
                <a16:creationId xmlns:a16="http://schemas.microsoft.com/office/drawing/2014/main" id="{B3D0A0BF-F9C4-4A41-AA9E-8841D965F3F6}"/>
              </a:ext>
            </a:extLst>
          </p:cNvPr>
          <p:cNvGrpSpPr/>
          <p:nvPr/>
        </p:nvGrpSpPr>
        <p:grpSpPr>
          <a:xfrm>
            <a:off x="2173574" y="1490773"/>
            <a:ext cx="1506511" cy="1008813"/>
            <a:chOff x="238125" y="1973675"/>
            <a:chExt cx="2558775" cy="1951825"/>
          </a:xfrm>
        </p:grpSpPr>
        <p:sp>
          <p:nvSpPr>
            <p:cNvPr id="11" name="Google Shape;2118;p64">
              <a:extLst>
                <a:ext uri="{FF2B5EF4-FFF2-40B4-BE49-F238E27FC236}">
                  <a16:creationId xmlns:a16="http://schemas.microsoft.com/office/drawing/2014/main" id="{F5BBA79C-49B3-48B7-A4C2-60A1614DA4AE}"/>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9;p64">
              <a:extLst>
                <a:ext uri="{FF2B5EF4-FFF2-40B4-BE49-F238E27FC236}">
                  <a16:creationId xmlns:a16="http://schemas.microsoft.com/office/drawing/2014/main" id="{A7A4892D-E7DB-4304-9B96-8254CE616EDA}"/>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20;p64">
              <a:extLst>
                <a:ext uri="{FF2B5EF4-FFF2-40B4-BE49-F238E27FC236}">
                  <a16:creationId xmlns:a16="http://schemas.microsoft.com/office/drawing/2014/main" id="{0718E590-7B82-4CDD-89DE-4B58D7637CA6}"/>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21;p64">
              <a:extLst>
                <a:ext uri="{FF2B5EF4-FFF2-40B4-BE49-F238E27FC236}">
                  <a16:creationId xmlns:a16="http://schemas.microsoft.com/office/drawing/2014/main" id="{110D5F0D-728C-4042-88ED-D6FAA013A334}"/>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22;p64">
              <a:extLst>
                <a:ext uri="{FF2B5EF4-FFF2-40B4-BE49-F238E27FC236}">
                  <a16:creationId xmlns:a16="http://schemas.microsoft.com/office/drawing/2014/main" id="{570082F5-EABD-429F-96CB-E3D2ACF7A842}"/>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23;p64">
              <a:extLst>
                <a:ext uri="{FF2B5EF4-FFF2-40B4-BE49-F238E27FC236}">
                  <a16:creationId xmlns:a16="http://schemas.microsoft.com/office/drawing/2014/main" id="{EAA82779-B283-46CC-A8C1-3260E5586E01}"/>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Google Shape;2116;p64">
            <a:extLst>
              <a:ext uri="{FF2B5EF4-FFF2-40B4-BE49-F238E27FC236}">
                <a16:creationId xmlns:a16="http://schemas.microsoft.com/office/drawing/2014/main" id="{76915502-478C-4372-B3EB-9DD887A410B6}"/>
              </a:ext>
            </a:extLst>
          </p:cNvPr>
          <p:cNvPicPr preferRelativeResize="0"/>
          <p:nvPr/>
        </p:nvPicPr>
        <p:blipFill>
          <a:blip r:embed="rId3"/>
          <a:srcRect t="4742" b="4742"/>
          <a:stretch/>
        </p:blipFill>
        <p:spPr>
          <a:xfrm>
            <a:off x="2240037" y="1577410"/>
            <a:ext cx="1342612" cy="683588"/>
          </a:xfrm>
          <a:prstGeom prst="rect">
            <a:avLst/>
          </a:prstGeom>
          <a:noFill/>
          <a:ln>
            <a:noFill/>
          </a:ln>
        </p:spPr>
      </p:pic>
      <p:grpSp>
        <p:nvGrpSpPr>
          <p:cNvPr id="18" name="Google Shape;2117;p64">
            <a:extLst>
              <a:ext uri="{FF2B5EF4-FFF2-40B4-BE49-F238E27FC236}">
                <a16:creationId xmlns:a16="http://schemas.microsoft.com/office/drawing/2014/main" id="{0F370290-7B9D-4002-BA29-C82C8B76FE70}"/>
              </a:ext>
            </a:extLst>
          </p:cNvPr>
          <p:cNvGrpSpPr/>
          <p:nvPr/>
        </p:nvGrpSpPr>
        <p:grpSpPr>
          <a:xfrm>
            <a:off x="5203750" y="1441545"/>
            <a:ext cx="1506511" cy="1008813"/>
            <a:chOff x="238125" y="1973675"/>
            <a:chExt cx="2558775" cy="1951825"/>
          </a:xfrm>
        </p:grpSpPr>
        <p:sp>
          <p:nvSpPr>
            <p:cNvPr id="19" name="Google Shape;2118;p64">
              <a:extLst>
                <a:ext uri="{FF2B5EF4-FFF2-40B4-BE49-F238E27FC236}">
                  <a16:creationId xmlns:a16="http://schemas.microsoft.com/office/drawing/2014/main" id="{DCA8F1B7-98D3-4D0F-93A8-F5687C30A55F}"/>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19;p64">
              <a:extLst>
                <a:ext uri="{FF2B5EF4-FFF2-40B4-BE49-F238E27FC236}">
                  <a16:creationId xmlns:a16="http://schemas.microsoft.com/office/drawing/2014/main" id="{FFC02632-08D7-41EB-B51F-656F1E0C0ED7}"/>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20;p64">
              <a:extLst>
                <a:ext uri="{FF2B5EF4-FFF2-40B4-BE49-F238E27FC236}">
                  <a16:creationId xmlns:a16="http://schemas.microsoft.com/office/drawing/2014/main" id="{CDE201BD-3D89-4BD8-B6D0-8D634C756435}"/>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21;p64">
              <a:extLst>
                <a:ext uri="{FF2B5EF4-FFF2-40B4-BE49-F238E27FC236}">
                  <a16:creationId xmlns:a16="http://schemas.microsoft.com/office/drawing/2014/main" id="{28205186-6203-4173-97B4-F386D0E51E8B}"/>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22;p64">
              <a:extLst>
                <a:ext uri="{FF2B5EF4-FFF2-40B4-BE49-F238E27FC236}">
                  <a16:creationId xmlns:a16="http://schemas.microsoft.com/office/drawing/2014/main" id="{52FB5234-A2A7-405B-97BA-B7047C9BADCF}"/>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23;p64">
              <a:extLst>
                <a:ext uri="{FF2B5EF4-FFF2-40B4-BE49-F238E27FC236}">
                  <a16:creationId xmlns:a16="http://schemas.microsoft.com/office/drawing/2014/main" id="{514C7D0E-0448-406E-8D27-FDD4D16AB7A9}"/>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Google Shape;2116;p64">
            <a:extLst>
              <a:ext uri="{FF2B5EF4-FFF2-40B4-BE49-F238E27FC236}">
                <a16:creationId xmlns:a16="http://schemas.microsoft.com/office/drawing/2014/main" id="{0112EE12-26B3-4658-884F-79D0A756AB6B}"/>
              </a:ext>
            </a:extLst>
          </p:cNvPr>
          <p:cNvPicPr preferRelativeResize="0"/>
          <p:nvPr/>
        </p:nvPicPr>
        <p:blipFill>
          <a:blip r:embed="rId4"/>
          <a:srcRect t="4742" b="4742"/>
          <a:stretch/>
        </p:blipFill>
        <p:spPr>
          <a:xfrm>
            <a:off x="5292300" y="1521739"/>
            <a:ext cx="1342612" cy="683588"/>
          </a:xfrm>
          <a:prstGeom prst="rect">
            <a:avLst/>
          </a:prstGeom>
          <a:noFill/>
          <a:ln>
            <a:noFill/>
          </a:ln>
        </p:spPr>
      </p:pic>
      <p:sp>
        <p:nvSpPr>
          <p:cNvPr id="26" name="Rectangle: Rounded Corners 25">
            <a:extLst>
              <a:ext uri="{FF2B5EF4-FFF2-40B4-BE49-F238E27FC236}">
                <a16:creationId xmlns:a16="http://schemas.microsoft.com/office/drawing/2014/main" id="{5E4F5AE4-9FE7-4BB8-8D8B-C80B1F591373}"/>
              </a:ext>
            </a:extLst>
          </p:cNvPr>
          <p:cNvSpPr/>
          <p:nvPr/>
        </p:nvSpPr>
        <p:spPr>
          <a:xfrm>
            <a:off x="8304551" y="0"/>
            <a:ext cx="839449" cy="374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Montserrat ExtraBold" panose="00000900000000000000" pitchFamily="2" charset="0"/>
              </a:rPr>
              <a:t>8</a:t>
            </a:r>
          </a:p>
        </p:txBody>
      </p:sp>
    </p:spTree>
  </p:cSld>
  <p:clrMapOvr>
    <a:masterClrMapping/>
  </p:clrMapOvr>
  <p:transition spd="slow">
    <p:cover/>
  </p:transition>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648</Words>
  <Application>Microsoft Office PowerPoint</Application>
  <PresentationFormat>On-screen Show (16:9)</PresentationFormat>
  <Paragraphs>179</Paragraphs>
  <Slides>41</Slides>
  <Notes>41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Montserrat ExtraBold</vt:lpstr>
      <vt:lpstr>Proxima Nova</vt:lpstr>
      <vt:lpstr>Proxima Nova Semibold</vt:lpstr>
      <vt:lpstr>Montserrat ExtraLight</vt:lpstr>
      <vt:lpstr>Arial</vt:lpstr>
      <vt:lpstr>Montserrat</vt:lpstr>
      <vt:lpstr>Futuristic Background by Slidesgo</vt:lpstr>
      <vt:lpstr>Slidesgo Final Pages</vt:lpstr>
      <vt:lpstr>ONLINE COURSE</vt:lpstr>
      <vt:lpstr>WHAT IS THIS!</vt:lpstr>
      <vt:lpstr>OUTLINE</vt:lpstr>
      <vt:lpstr>OBJECTIVE</vt:lpstr>
      <vt:lpstr>OBJECTIVE</vt:lpstr>
      <vt:lpstr>MOTIVATION</vt:lpstr>
      <vt:lpstr>MOTIVATION</vt:lpstr>
      <vt:lpstr>FEATURES</vt:lpstr>
      <vt:lpstr>FEATURES</vt:lpstr>
      <vt:lpstr>FRONTEND FEATURES!</vt:lpstr>
      <vt:lpstr>BACKEND FEATURES!</vt:lpstr>
      <vt:lpstr>USE CASE</vt:lpstr>
      <vt:lpstr>USE CASE DIAGRAM FOR STUDNTS!</vt:lpstr>
      <vt:lpstr>USE CASE DIAGRAM FOR ADMIN!</vt:lpstr>
      <vt:lpstr>DATABASE DESIGN</vt:lpstr>
      <vt:lpstr>DESIGNER VIEW OF  DATABASE</vt:lpstr>
      <vt:lpstr>ER DIAGRAM</vt:lpstr>
      <vt:lpstr>PowerPoint Presentation</vt:lpstr>
      <vt:lpstr>LANGUAGE &amp; TOOLS</vt:lpstr>
      <vt:lpstr>LANGUAGE &amp; TOOLS</vt:lpstr>
      <vt:lpstr>SANPSHOT OF WEB (STUDENT)</vt:lpstr>
      <vt:lpstr>HOME PAGE</vt:lpstr>
      <vt:lpstr>STUDENT FEEDBACK</vt:lpstr>
      <vt:lpstr>CONTACT PAGE</vt:lpstr>
      <vt:lpstr>STUDENT PROFILE</vt:lpstr>
      <vt:lpstr>PURCHASED COURSE</vt:lpstr>
      <vt:lpstr>COURSE LESSON</vt:lpstr>
      <vt:lpstr>PROVIDE FEEDBACK</vt:lpstr>
      <vt:lpstr>SANPSHOT OF WEB (ADMIN)</vt:lpstr>
      <vt:lpstr>MANAGE COURSES</vt:lpstr>
      <vt:lpstr>MANAGE LESSON</vt:lpstr>
      <vt:lpstr>MANAGE STUDNET</vt:lpstr>
      <vt:lpstr>MANAGE SELL REPORT</vt:lpstr>
      <vt:lpstr>MANAGE SELL REPORT</vt:lpstr>
      <vt:lpstr>SELL REPORT</vt:lpstr>
      <vt:lpstr>MANAGE FEEDBACK</vt:lpstr>
      <vt:lpstr>FUTURE WORK</vt:lpstr>
      <vt:lpstr>FUTURE WORK</vt:lpstr>
      <vt:lpstr>REFERENCES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COURSE</dc:title>
  <dc:creator>Morshed Islam</dc:creator>
  <cp:lastModifiedBy>Morshed Islam</cp:lastModifiedBy>
  <cp:revision>2</cp:revision>
  <dcterms:modified xsi:type="dcterms:W3CDTF">2021-11-10T22:44:45Z</dcterms:modified>
</cp:coreProperties>
</file>